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6"/>
  </p:notesMasterIdLst>
  <p:sldIdLst>
    <p:sldId id="353" r:id="rId2"/>
    <p:sldId id="382" r:id="rId3"/>
    <p:sldId id="335" r:id="rId4"/>
    <p:sldId id="383" r:id="rId5"/>
    <p:sldId id="363" r:id="rId6"/>
    <p:sldId id="384" r:id="rId7"/>
    <p:sldId id="385" r:id="rId8"/>
    <p:sldId id="333" r:id="rId9"/>
    <p:sldId id="358" r:id="rId10"/>
    <p:sldId id="386" r:id="rId11"/>
    <p:sldId id="367" r:id="rId12"/>
    <p:sldId id="368" r:id="rId13"/>
    <p:sldId id="316" r:id="rId14"/>
    <p:sldId id="312" r:id="rId15"/>
    <p:sldId id="356" r:id="rId16"/>
    <p:sldId id="380" r:id="rId17"/>
    <p:sldId id="387" r:id="rId18"/>
    <p:sldId id="388" r:id="rId19"/>
    <p:sldId id="389" r:id="rId20"/>
    <p:sldId id="390" r:id="rId21"/>
    <p:sldId id="391" r:id="rId22"/>
    <p:sldId id="369" r:id="rId23"/>
    <p:sldId id="370" r:id="rId24"/>
    <p:sldId id="371" r:id="rId25"/>
    <p:sldId id="372" r:id="rId26"/>
    <p:sldId id="373" r:id="rId27"/>
    <p:sldId id="374" r:id="rId28"/>
    <p:sldId id="375" r:id="rId29"/>
    <p:sldId id="376" r:id="rId30"/>
    <p:sldId id="377" r:id="rId31"/>
    <p:sldId id="378" r:id="rId32"/>
    <p:sldId id="381" r:id="rId33"/>
    <p:sldId id="366" r:id="rId34"/>
    <p:sldId id="325" r:id="rId3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84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73" autoAdjust="0"/>
    <p:restoredTop sz="94660"/>
  </p:normalViewPr>
  <p:slideViewPr>
    <p:cSldViewPr snapToGrid="0">
      <p:cViewPr varScale="1">
        <p:scale>
          <a:sx n="78" d="100"/>
          <a:sy n="78" d="100"/>
        </p:scale>
        <p:origin x="120" y="7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E:\96.10.05\&#1705;&#1575;&#1585;&#1711;&#1575;&#1607;\1400\&#1608;&#1576;&#1740;&#1606;&#1575;&#1585;%20&#1575;&#1587;&#1601;&#1606;&#1583;\&#1588;&#1575;&#1582;&#1589;%20&#1575;&#1587;&#1601;&#1606;&#1583;%20140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spc="0" baseline="0">
                <a:solidFill>
                  <a:schemeClr val="tx1"/>
                </a:solidFill>
                <a:latin typeface="+mn-lt"/>
                <a:ea typeface="+mn-ea"/>
                <a:cs typeface="+mn-cs"/>
              </a:defRPr>
            </a:pPr>
            <a:r>
              <a:rPr lang="fa-IR" sz="4000" b="1" dirty="0">
                <a:solidFill>
                  <a:schemeClr val="tx1"/>
                </a:solidFill>
              </a:rPr>
              <a:t>مقایسه جمعیت سالمندان</a:t>
            </a:r>
            <a:r>
              <a:rPr lang="fa-IR" sz="4000" b="1" baseline="0" dirty="0">
                <a:solidFill>
                  <a:schemeClr val="tx1"/>
                </a:solidFill>
              </a:rPr>
              <a:t> کشور و استان</a:t>
            </a:r>
            <a:endParaRPr lang="en-US" sz="4000" b="1" dirty="0">
              <a:solidFill>
                <a:schemeClr val="tx1"/>
              </a:solidFill>
            </a:endParaRPr>
          </a:p>
        </c:rich>
      </c:tx>
      <c:layout/>
      <c:overlay val="0"/>
      <c:spPr>
        <a:solidFill>
          <a:srgbClr val="FFC000"/>
        </a:solidFill>
        <a:ln>
          <a:noFill/>
        </a:ln>
        <a:effectLst/>
      </c:spPr>
      <c:txPr>
        <a:bodyPr rot="0" spcFirstLastPara="1" vertOverflow="ellipsis" vert="horz" wrap="square" anchor="ctr" anchorCtr="1"/>
        <a:lstStyle/>
        <a:p>
          <a:pPr>
            <a:defRPr sz="40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Sheet1!$H$8</c:f>
              <c:strCache>
                <c:ptCount val="1"/>
                <c:pt idx="0">
                  <c:v>کشور</c:v>
                </c:pt>
              </c:strCache>
            </c:strRef>
          </c:tx>
          <c:spPr>
            <a:ln w="28575" cap="rnd">
              <a:solidFill>
                <a:schemeClr val="accent6"/>
              </a:solidFill>
              <a:round/>
            </a:ln>
            <a:effectLst/>
          </c:spPr>
          <c:marker>
            <c:symbol val="none"/>
          </c:marker>
          <c:dLbls>
            <c:spPr>
              <a:solidFill>
                <a:srgbClr val="00B050"/>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Sheet1!$G$9:$G$14</c:f>
              <c:strCache>
                <c:ptCount val="6"/>
                <c:pt idx="0">
                  <c:v>سال80</c:v>
                </c:pt>
                <c:pt idx="1">
                  <c:v>سال85</c:v>
                </c:pt>
                <c:pt idx="2">
                  <c:v>سال90</c:v>
                </c:pt>
                <c:pt idx="3">
                  <c:v>سال95</c:v>
                </c:pt>
                <c:pt idx="4">
                  <c:v>سال98</c:v>
                </c:pt>
                <c:pt idx="5">
                  <c:v>سال99</c:v>
                </c:pt>
              </c:strCache>
            </c:strRef>
          </c:cat>
          <c:val>
            <c:numRef>
              <c:f>Sheet1!$H$9:$H$14</c:f>
              <c:numCache>
                <c:formatCode>General</c:formatCode>
                <c:ptCount val="6"/>
                <c:pt idx="0">
                  <c:v>6.63</c:v>
                </c:pt>
                <c:pt idx="1">
                  <c:v>7.27</c:v>
                </c:pt>
                <c:pt idx="2">
                  <c:v>8.1999999999999993</c:v>
                </c:pt>
                <c:pt idx="3">
                  <c:v>9.2799999999999994</c:v>
                </c:pt>
                <c:pt idx="4">
                  <c:v>9.8000000000000007</c:v>
                </c:pt>
                <c:pt idx="5">
                  <c:v>9.9</c:v>
                </c:pt>
              </c:numCache>
            </c:numRef>
          </c:val>
          <c:smooth val="0"/>
        </c:ser>
        <c:ser>
          <c:idx val="1"/>
          <c:order val="1"/>
          <c:tx>
            <c:strRef>
              <c:f>Sheet1!$I$8</c:f>
              <c:strCache>
                <c:ptCount val="1"/>
                <c:pt idx="0">
                  <c:v>استان</c:v>
                </c:pt>
              </c:strCache>
            </c:strRef>
          </c:tx>
          <c:spPr>
            <a:ln w="28575" cap="rnd">
              <a:solidFill>
                <a:schemeClr val="accent5"/>
              </a:solidFill>
              <a:round/>
            </a:ln>
            <a:effectLst/>
          </c:spPr>
          <c:marker>
            <c:symbol val="none"/>
          </c:marker>
          <c:dLbls>
            <c:spPr>
              <a:solidFill>
                <a:srgbClr val="FFFF00"/>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Sheet1!$G$9:$G$14</c:f>
              <c:strCache>
                <c:ptCount val="6"/>
                <c:pt idx="0">
                  <c:v>سال80</c:v>
                </c:pt>
                <c:pt idx="1">
                  <c:v>سال85</c:v>
                </c:pt>
                <c:pt idx="2">
                  <c:v>سال90</c:v>
                </c:pt>
                <c:pt idx="3">
                  <c:v>سال95</c:v>
                </c:pt>
                <c:pt idx="4">
                  <c:v>سال98</c:v>
                </c:pt>
                <c:pt idx="5">
                  <c:v>سال99</c:v>
                </c:pt>
              </c:strCache>
            </c:strRef>
          </c:cat>
          <c:val>
            <c:numRef>
              <c:f>Sheet1!$I$9:$I$14</c:f>
              <c:numCache>
                <c:formatCode>General</c:formatCode>
                <c:ptCount val="6"/>
                <c:pt idx="0">
                  <c:v>7.6</c:v>
                </c:pt>
                <c:pt idx="1">
                  <c:v>8.8000000000000007</c:v>
                </c:pt>
                <c:pt idx="2">
                  <c:v>9.6999999999999993</c:v>
                </c:pt>
                <c:pt idx="3">
                  <c:v>10.7</c:v>
                </c:pt>
                <c:pt idx="4">
                  <c:v>11.3</c:v>
                </c:pt>
                <c:pt idx="5">
                  <c:v>11.8</c:v>
                </c:pt>
              </c:numCache>
            </c:numRef>
          </c:val>
          <c:smooth val="0"/>
        </c:ser>
        <c:dLbls>
          <c:dLblPos val="t"/>
          <c:showLegendKey val="0"/>
          <c:showVal val="1"/>
          <c:showCatName val="0"/>
          <c:showSerName val="0"/>
          <c:showPercent val="0"/>
          <c:showBubbleSize val="0"/>
        </c:dLbls>
        <c:upDownBars>
          <c:gapWidth val="150"/>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smooth val="0"/>
        <c:axId val="385363984"/>
        <c:axId val="385363592"/>
      </c:lineChart>
      <c:catAx>
        <c:axId val="385363984"/>
        <c:scaling>
          <c:orientation val="minMax"/>
        </c:scaling>
        <c:delete val="0"/>
        <c:axPos val="b"/>
        <c:title>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363592"/>
        <c:crosses val="autoZero"/>
        <c:auto val="1"/>
        <c:lblAlgn val="ctr"/>
        <c:lblOffset val="100"/>
        <c:noMultiLvlLbl val="0"/>
      </c:catAx>
      <c:valAx>
        <c:axId val="385363592"/>
        <c:scaling>
          <c:orientation val="minMax"/>
        </c:scaling>
        <c:delete val="0"/>
        <c:axPos val="l"/>
        <c:majorGridlines>
          <c:spPr>
            <a:ln w="9525" cap="flat" cmpd="sng" algn="ctr">
              <a:solidFill>
                <a:schemeClr val="tx1">
                  <a:lumMod val="15000"/>
                  <a:lumOff val="85000"/>
                </a:schemeClr>
              </a:solidFill>
              <a:round/>
            </a:ln>
            <a:effectLst/>
          </c:spPr>
        </c:majorGridlines>
        <c:title>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3639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400" b="1" i="0" u="none" strike="noStrike" kern="1200" baseline="0">
                <a:solidFill>
                  <a:schemeClr val="tx1"/>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r>
              <a:rPr lang="fa-IR" sz="3600" b="1" dirty="0"/>
              <a:t>درصد جمعیت سالمندان استان</a:t>
            </a:r>
          </a:p>
        </c:rich>
      </c:tx>
      <c:layout/>
      <c:overlay val="0"/>
      <c:spPr>
        <a:solidFill>
          <a:schemeClr val="accent6">
            <a:lumMod val="60000"/>
            <a:lumOff val="40000"/>
          </a:schemeClr>
        </a:solidFill>
        <a:ln>
          <a:noFill/>
        </a:ln>
        <a:effectLst/>
      </c:spPr>
      <c:txPr>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580927384076991E-2"/>
          <c:y val="0.16712962962962963"/>
          <c:w val="0.90286351706036749"/>
          <c:h val="0.62253062117235347"/>
        </c:manualLayout>
      </c:layout>
      <c:barChart>
        <c:barDir val="col"/>
        <c:grouping val="clustered"/>
        <c:varyColors val="0"/>
        <c:ser>
          <c:idx val="0"/>
          <c:order val="0"/>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Sheet1!$C$51:$C$59</c:f>
              <c:strCache>
                <c:ptCount val="9"/>
                <c:pt idx="0">
                  <c:v>سال80</c:v>
                </c:pt>
                <c:pt idx="1">
                  <c:v>سال85</c:v>
                </c:pt>
                <c:pt idx="2">
                  <c:v>سال90</c:v>
                </c:pt>
                <c:pt idx="3">
                  <c:v>سال95</c:v>
                </c:pt>
                <c:pt idx="4">
                  <c:v>سال96</c:v>
                </c:pt>
                <c:pt idx="5">
                  <c:v>سال97</c:v>
                </c:pt>
                <c:pt idx="6">
                  <c:v>سال98</c:v>
                </c:pt>
                <c:pt idx="7">
                  <c:v>سال99</c:v>
                </c:pt>
                <c:pt idx="8">
                  <c:v>سال1400</c:v>
                </c:pt>
              </c:strCache>
            </c:strRef>
          </c:cat>
          <c:val>
            <c:numRef>
              <c:f>Sheet1!$D$51:$D$59</c:f>
              <c:numCache>
                <c:formatCode>General</c:formatCode>
                <c:ptCount val="9"/>
              </c:numCache>
            </c:numRef>
          </c:val>
        </c:ser>
        <c:ser>
          <c:idx val="1"/>
          <c:order val="1"/>
          <c:spPr>
            <a:solidFill>
              <a:srgbClr val="7030A0"/>
            </a:solidFill>
            <a:ln>
              <a:noFill/>
            </a:ln>
            <a:effectLst/>
          </c:spPr>
          <c:invertIfNegative val="0"/>
          <c:dLbls>
            <c:spPr>
              <a:solidFill>
                <a:srgbClr val="FFFF00"/>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Sheet1!$C$51:$C$59</c:f>
              <c:strCache>
                <c:ptCount val="9"/>
                <c:pt idx="0">
                  <c:v>سال80</c:v>
                </c:pt>
                <c:pt idx="1">
                  <c:v>سال85</c:v>
                </c:pt>
                <c:pt idx="2">
                  <c:v>سال90</c:v>
                </c:pt>
                <c:pt idx="3">
                  <c:v>سال95</c:v>
                </c:pt>
                <c:pt idx="4">
                  <c:v>سال96</c:v>
                </c:pt>
                <c:pt idx="5">
                  <c:v>سال97</c:v>
                </c:pt>
                <c:pt idx="6">
                  <c:v>سال98</c:v>
                </c:pt>
                <c:pt idx="7">
                  <c:v>سال99</c:v>
                </c:pt>
                <c:pt idx="8">
                  <c:v>سال1400</c:v>
                </c:pt>
              </c:strCache>
            </c:strRef>
          </c:cat>
          <c:val>
            <c:numRef>
              <c:f>Sheet1!$E$51:$E$59</c:f>
              <c:numCache>
                <c:formatCode>General</c:formatCode>
                <c:ptCount val="9"/>
                <c:pt idx="0">
                  <c:v>7.6</c:v>
                </c:pt>
                <c:pt idx="1">
                  <c:v>8.8000000000000007</c:v>
                </c:pt>
                <c:pt idx="2">
                  <c:v>9.6999999999999993</c:v>
                </c:pt>
                <c:pt idx="3">
                  <c:v>10.7</c:v>
                </c:pt>
                <c:pt idx="4">
                  <c:v>10.9</c:v>
                </c:pt>
                <c:pt idx="5">
                  <c:v>11.1</c:v>
                </c:pt>
                <c:pt idx="6">
                  <c:v>11.3</c:v>
                </c:pt>
                <c:pt idx="7">
                  <c:v>11.8</c:v>
                </c:pt>
                <c:pt idx="8">
                  <c:v>12.1</c:v>
                </c:pt>
              </c:numCache>
            </c:numRef>
          </c:val>
        </c:ser>
        <c:dLbls>
          <c:showLegendKey val="0"/>
          <c:showVal val="0"/>
          <c:showCatName val="0"/>
          <c:showSerName val="0"/>
          <c:showPercent val="0"/>
          <c:showBubbleSize val="0"/>
        </c:dLbls>
        <c:gapWidth val="219"/>
        <c:overlap val="-27"/>
        <c:axId val="431371600"/>
        <c:axId val="431380616"/>
      </c:barChart>
      <c:catAx>
        <c:axId val="431371600"/>
        <c:scaling>
          <c:orientation val="minMax"/>
        </c:scaling>
        <c:delete val="0"/>
        <c:axPos val="b"/>
        <c:numFmt formatCode="General" sourceLinked="1"/>
        <c:majorTickMark val="none"/>
        <c:minorTickMark val="none"/>
        <c:tickLblPos val="nextTo"/>
        <c:spPr>
          <a:solidFill>
            <a:schemeClr val="accent1">
              <a:lumMod val="60000"/>
              <a:lumOff val="40000"/>
            </a:scheme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431380616"/>
        <c:crosses val="autoZero"/>
        <c:auto val="1"/>
        <c:lblAlgn val="ctr"/>
        <c:lblOffset val="100"/>
        <c:noMultiLvlLbl val="0"/>
      </c:catAx>
      <c:valAx>
        <c:axId val="431380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371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fa-IR" sz="2800" dirty="0"/>
              <a:t>درصد جمعیت سالمندان در سال1400</a:t>
            </a:r>
          </a:p>
        </c:rich>
      </c:tx>
      <c:layout>
        <c:manualLayout>
          <c:xMode val="edge"/>
          <c:yMode val="edge"/>
          <c:x val="0.30137844111523937"/>
          <c:y val="3.9240980522383673E-2"/>
        </c:manualLayout>
      </c:layout>
      <c:overlay val="0"/>
      <c:spPr>
        <a:solidFill>
          <a:schemeClr val="accent4">
            <a:lumMod val="40000"/>
            <a:lumOff val="60000"/>
          </a:schemeClr>
        </a:solid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satMod val="120000"/>
                    <a:lumMod val="99000"/>
                    <a:shade val="78000"/>
                  </a:schemeClr>
                </a:gs>
              </a:gsLst>
              <a:lin ang="5400000" scaled="0"/>
            </a:gradFill>
            <a:ln>
              <a:noFill/>
            </a:ln>
            <a:effectLst>
              <a:outerShdw blurRad="57150" dist="19050" dir="5400000" algn="ctr" rotWithShape="0">
                <a:srgbClr val="000000">
                  <a:alpha val="63000"/>
                </a:srgbClr>
              </a:outerShdw>
            </a:effectLst>
          </c:spPr>
          <c:invertIfNegative val="0"/>
          <c:dPt>
            <c:idx val="10"/>
            <c:invertIfNegative val="0"/>
            <c:bubble3D val="0"/>
            <c:spPr>
              <a:solidFill>
                <a:srgbClr val="FF0000"/>
              </a:solidFill>
              <a:ln>
                <a:noFill/>
              </a:ln>
              <a:effectLst>
                <a:outerShdw blurRad="57150" dist="19050" dir="5400000" algn="ctr" rotWithShape="0">
                  <a:srgbClr val="000000">
                    <a:alpha val="63000"/>
                  </a:srgbClr>
                </a:outerShdw>
              </a:effectLst>
            </c:spPr>
          </c:dPt>
          <c:dLbls>
            <c:spPr>
              <a:solidFill>
                <a:schemeClr val="accent6">
                  <a:lumMod val="20000"/>
                  <a:lumOff val="8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SIBReportundefined_14000516_119!$D$28:$D$46</c:f>
              <c:strCache>
                <c:ptCount val="19"/>
                <c:pt idx="0">
                  <c:v>شبستر</c:v>
                </c:pt>
                <c:pt idx="1">
                  <c:v>خداآفرین</c:v>
                </c:pt>
                <c:pt idx="2">
                  <c:v>کلیبر</c:v>
                </c:pt>
                <c:pt idx="3">
                  <c:v>میانه</c:v>
                </c:pt>
                <c:pt idx="4">
                  <c:v>ورزقان</c:v>
                </c:pt>
                <c:pt idx="5">
                  <c:v>هوراند</c:v>
                </c:pt>
                <c:pt idx="6">
                  <c:v>جلفا</c:v>
                </c:pt>
                <c:pt idx="7">
                  <c:v>آذرشهر</c:v>
                </c:pt>
                <c:pt idx="8">
                  <c:v>مرند</c:v>
                </c:pt>
                <c:pt idx="9">
                  <c:v>عجب شیر</c:v>
                </c:pt>
                <c:pt idx="10">
                  <c:v>استان</c:v>
                </c:pt>
                <c:pt idx="11">
                  <c:v>اهر</c:v>
                </c:pt>
                <c:pt idx="12">
                  <c:v>تبریز</c:v>
                </c:pt>
                <c:pt idx="13">
                  <c:v>هریس</c:v>
                </c:pt>
                <c:pt idx="14">
                  <c:v>بستان آباد</c:v>
                </c:pt>
                <c:pt idx="15">
                  <c:v>بناب</c:v>
                </c:pt>
                <c:pt idx="16">
                  <c:v>ملکان</c:v>
                </c:pt>
                <c:pt idx="17">
                  <c:v>اسکو</c:v>
                </c:pt>
                <c:pt idx="18">
                  <c:v>چارایماق</c:v>
                </c:pt>
              </c:strCache>
            </c:strRef>
          </c:cat>
          <c:val>
            <c:numRef>
              <c:f>SIBReportundefined_14000516_119!$E$28:$E$46</c:f>
              <c:numCache>
                <c:formatCode>0.0</c:formatCode>
                <c:ptCount val="19"/>
                <c:pt idx="0">
                  <c:v>16.557319011426895</c:v>
                </c:pt>
                <c:pt idx="1">
                  <c:v>15.958272264850418</c:v>
                </c:pt>
                <c:pt idx="2">
                  <c:v>14.644553747845462</c:v>
                </c:pt>
                <c:pt idx="3">
                  <c:v>14.536054714847326</c:v>
                </c:pt>
                <c:pt idx="4">
                  <c:v>13.956971973167184</c:v>
                </c:pt>
                <c:pt idx="5">
                  <c:v>13.440024080670247</c:v>
                </c:pt>
                <c:pt idx="6">
                  <c:v>13.432653931694238</c:v>
                </c:pt>
                <c:pt idx="7">
                  <c:v>12.705227077977721</c:v>
                </c:pt>
                <c:pt idx="8">
                  <c:v>12.423427257358597</c:v>
                </c:pt>
                <c:pt idx="9">
                  <c:v>12.291725105189341</c:v>
                </c:pt>
                <c:pt idx="10">
                  <c:v>12.123517856417859</c:v>
                </c:pt>
                <c:pt idx="11">
                  <c:v>11.833775110079081</c:v>
                </c:pt>
                <c:pt idx="12">
                  <c:v>11.801457704898402</c:v>
                </c:pt>
                <c:pt idx="13">
                  <c:v>11.256004540609384</c:v>
                </c:pt>
                <c:pt idx="14">
                  <c:v>10.867929624199398</c:v>
                </c:pt>
                <c:pt idx="15">
                  <c:v>10.717377818075221</c:v>
                </c:pt>
                <c:pt idx="16">
                  <c:v>10.181704001784814</c:v>
                </c:pt>
                <c:pt idx="17">
                  <c:v>10.080213112327955</c:v>
                </c:pt>
                <c:pt idx="18">
                  <c:v>9.8659567222858549</c:v>
                </c:pt>
              </c:numCache>
            </c:numRef>
          </c:val>
        </c:ser>
        <c:dLbls>
          <c:dLblPos val="outEnd"/>
          <c:showLegendKey val="0"/>
          <c:showVal val="1"/>
          <c:showCatName val="0"/>
          <c:showSerName val="0"/>
          <c:showPercent val="0"/>
          <c:showBubbleSize val="0"/>
        </c:dLbls>
        <c:gapWidth val="100"/>
        <c:overlap val="-24"/>
        <c:axId val="386982136"/>
        <c:axId val="386983312"/>
      </c:barChart>
      <c:catAx>
        <c:axId val="386982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86983312"/>
        <c:crosses val="autoZero"/>
        <c:auto val="1"/>
        <c:lblAlgn val="ctr"/>
        <c:lblOffset val="100"/>
        <c:noMultiLvlLbl val="0"/>
      </c:catAx>
      <c:valAx>
        <c:axId val="3869833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86982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cap="all" spc="150" baseline="0">
                <a:solidFill>
                  <a:schemeClr val="tx1">
                    <a:lumMod val="50000"/>
                    <a:lumOff val="50000"/>
                  </a:schemeClr>
                </a:solidFill>
                <a:latin typeface="+mn-lt"/>
                <a:ea typeface="+mn-ea"/>
                <a:cs typeface="+mn-cs"/>
              </a:defRPr>
            </a:pPr>
            <a:r>
              <a:rPr lang="fa-IR" sz="4000"/>
              <a:t>درصد جمعیت سالمندان</a:t>
            </a:r>
            <a:endParaRPr lang="en-US" sz="4000"/>
          </a:p>
        </c:rich>
      </c:tx>
      <c:layout/>
      <c:overlay val="0"/>
      <c:spPr>
        <a:solidFill>
          <a:schemeClr val="accent6">
            <a:lumMod val="20000"/>
            <a:lumOff val="80000"/>
          </a:schemeClr>
        </a:solidFill>
        <a:ln>
          <a:noFill/>
        </a:ln>
        <a:effectLst/>
      </c:spPr>
      <c:txPr>
        <a:bodyPr rot="0" spcFirstLastPara="1" vertOverflow="ellipsis" vert="horz" wrap="square" anchor="ctr" anchorCtr="1"/>
        <a:lstStyle/>
        <a:p>
          <a:pPr>
            <a:defRPr sz="40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0.10712270341207347"/>
          <c:y val="0.19432888597258677"/>
          <c:w val="0.86787729658792656"/>
          <c:h val="0.61772419072615925"/>
        </c:manualLayout>
      </c:layout>
      <c:barChart>
        <c:barDir val="col"/>
        <c:grouping val="clustered"/>
        <c:varyColors val="0"/>
        <c:ser>
          <c:idx val="0"/>
          <c:order val="0"/>
          <c:spPr>
            <a:solidFill>
              <a:srgbClr val="C00000"/>
            </a:solidFill>
            <a:ln>
              <a:noFill/>
            </a:ln>
            <a:effectLst>
              <a:innerShdw blurRad="114300">
                <a:schemeClr val="accent1"/>
              </a:innerShdw>
            </a:effectLst>
          </c:spPr>
          <c:invertIfNegative val="0"/>
          <c:dPt>
            <c:idx val="9"/>
            <c:invertIfNegative val="0"/>
            <c:bubble3D val="0"/>
            <c:spPr>
              <a:solidFill>
                <a:schemeClr val="accent3">
                  <a:lumMod val="50000"/>
                </a:schemeClr>
              </a:solidFill>
              <a:ln>
                <a:noFill/>
              </a:ln>
              <a:effectLst>
                <a:innerShdw blurRad="114300">
                  <a:schemeClr val="accent1"/>
                </a:innerShdw>
              </a:effectLst>
            </c:spPr>
          </c:dPt>
          <c:dPt>
            <c:idx val="10"/>
            <c:invertIfNegative val="0"/>
            <c:bubble3D val="0"/>
            <c:spPr>
              <a:solidFill>
                <a:srgbClr val="C00000"/>
              </a:solidFill>
              <a:ln>
                <a:noFill/>
              </a:ln>
              <a:effectLst>
                <a:innerShdw blurRad="114300">
                  <a:schemeClr val="accent1"/>
                </a:innerShdw>
              </a:effectLst>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Sheet1!$H$27:$H$46</c:f>
              <c:strCache>
                <c:ptCount val="20"/>
                <c:pt idx="0">
                  <c:v>شبستر</c:v>
                </c:pt>
                <c:pt idx="1">
                  <c:v>خدا افرین</c:v>
                </c:pt>
                <c:pt idx="2">
                  <c:v>کلیبر</c:v>
                </c:pt>
                <c:pt idx="3">
                  <c:v>میانه</c:v>
                </c:pt>
                <c:pt idx="4">
                  <c:v>ورزقان</c:v>
                </c:pt>
                <c:pt idx="5">
                  <c:v>هوراند</c:v>
                </c:pt>
                <c:pt idx="6">
                  <c:v>جلفا</c:v>
                </c:pt>
                <c:pt idx="7">
                  <c:v>اذرشهر</c:v>
                </c:pt>
                <c:pt idx="8">
                  <c:v>مرند</c:v>
                </c:pt>
                <c:pt idx="9">
                  <c:v>استان</c:v>
                </c:pt>
                <c:pt idx="10">
                  <c:v>عجب شیر</c:v>
                </c:pt>
                <c:pt idx="11">
                  <c:v>هشترود</c:v>
                </c:pt>
                <c:pt idx="12">
                  <c:v>اهر</c:v>
                </c:pt>
                <c:pt idx="13">
                  <c:v>تبریز</c:v>
                </c:pt>
                <c:pt idx="14">
                  <c:v>هریس</c:v>
                </c:pt>
                <c:pt idx="15">
                  <c:v>بستان اباد</c:v>
                </c:pt>
                <c:pt idx="16">
                  <c:v>بناب</c:v>
                </c:pt>
                <c:pt idx="17">
                  <c:v>ملکان</c:v>
                </c:pt>
                <c:pt idx="18">
                  <c:v>اسکو</c:v>
                </c:pt>
                <c:pt idx="19">
                  <c:v>چارایماق</c:v>
                </c:pt>
              </c:strCache>
            </c:strRef>
          </c:cat>
          <c:val>
            <c:numRef>
              <c:f>Sheet1!$I$27:$I$46</c:f>
              <c:numCache>
                <c:formatCode>0.0</c:formatCode>
                <c:ptCount val="20"/>
                <c:pt idx="0">
                  <c:v>16.500584409746153</c:v>
                </c:pt>
                <c:pt idx="1">
                  <c:v>16.053977272727273</c:v>
                </c:pt>
                <c:pt idx="2">
                  <c:v>14.657545674480687</c:v>
                </c:pt>
                <c:pt idx="3">
                  <c:v>14.573014199128664</c:v>
                </c:pt>
                <c:pt idx="4">
                  <c:v>13.983935915932729</c:v>
                </c:pt>
                <c:pt idx="5">
                  <c:v>13.68552829243866</c:v>
                </c:pt>
                <c:pt idx="6">
                  <c:v>13.26330995876847</c:v>
                </c:pt>
                <c:pt idx="7">
                  <c:v>12.770030544613004</c:v>
                </c:pt>
                <c:pt idx="8">
                  <c:v>12.466477575720104</c:v>
                </c:pt>
                <c:pt idx="9">
                  <c:v>12.214910543512856</c:v>
                </c:pt>
                <c:pt idx="10">
                  <c:v>12.17237587517225</c:v>
                </c:pt>
                <c:pt idx="11">
                  <c:v>12.040634878819811</c:v>
                </c:pt>
                <c:pt idx="12">
                  <c:v>11.97893749774588</c:v>
                </c:pt>
                <c:pt idx="13">
                  <c:v>11.962983780589569</c:v>
                </c:pt>
                <c:pt idx="14">
                  <c:v>11.20059574702816</c:v>
                </c:pt>
                <c:pt idx="15">
                  <c:v>10.839669956317747</c:v>
                </c:pt>
                <c:pt idx="16">
                  <c:v>10.835130763008898</c:v>
                </c:pt>
                <c:pt idx="17">
                  <c:v>10.232630476065745</c:v>
                </c:pt>
                <c:pt idx="18">
                  <c:v>10.168157053860831</c:v>
                </c:pt>
                <c:pt idx="19">
                  <c:v>9.9395751953125</c:v>
                </c:pt>
              </c:numCache>
            </c:numRef>
          </c:val>
        </c:ser>
        <c:dLbls>
          <c:showLegendKey val="0"/>
          <c:showVal val="0"/>
          <c:showCatName val="0"/>
          <c:showSerName val="0"/>
          <c:showPercent val="0"/>
          <c:showBubbleSize val="0"/>
        </c:dLbls>
        <c:gapWidth val="164"/>
        <c:overlap val="-22"/>
        <c:axId val="507791792"/>
        <c:axId val="507801984"/>
      </c:barChart>
      <c:catAx>
        <c:axId val="507791792"/>
        <c:scaling>
          <c:orientation val="minMax"/>
        </c:scaling>
        <c:delete val="0"/>
        <c:axPos val="b"/>
        <c:numFmt formatCode="General" sourceLinked="1"/>
        <c:majorTickMark val="none"/>
        <c:minorTickMark val="none"/>
        <c:tickLblPos val="nextTo"/>
        <c:spPr>
          <a:solidFill>
            <a:srgbClr val="FFFF00"/>
          </a:solid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07801984"/>
        <c:crosses val="autoZero"/>
        <c:auto val="1"/>
        <c:lblAlgn val="ctr"/>
        <c:lblOffset val="100"/>
        <c:noMultiLvlLbl val="0"/>
      </c:catAx>
      <c:valAx>
        <c:axId val="50780198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791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r>
              <a:rPr lang="fa-IR" sz="2800" dirty="0" smtClean="0">
                <a:solidFill>
                  <a:schemeClr val="tx1"/>
                </a:solidFill>
              </a:rPr>
              <a:t>مراقبت سالمند</a:t>
            </a:r>
            <a:endParaRPr lang="en-US" sz="2800" dirty="0">
              <a:solidFill>
                <a:schemeClr val="tx1"/>
              </a:solidFill>
            </a:endParaRPr>
          </a:p>
        </c:rich>
      </c:tx>
      <c:layout>
        <c:manualLayout>
          <c:xMode val="edge"/>
          <c:yMode val="edge"/>
          <c:x val="0.41445677083886784"/>
          <c:y val="3.6139455782312924E-2"/>
        </c:manualLayout>
      </c:layout>
      <c:overlay val="0"/>
      <c:spPr>
        <a:no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0121457489878543E-2"/>
          <c:y val="2.9708842198296642E-2"/>
          <c:w val="0.95953099486046023"/>
          <c:h val="0.81896610021961536"/>
        </c:manualLayout>
      </c:layout>
      <c:lineChart>
        <c:grouping val="standard"/>
        <c:varyColors val="0"/>
        <c:ser>
          <c:idx val="0"/>
          <c:order val="0"/>
          <c:spPr>
            <a:ln w="31750" cap="rnd">
              <a:solidFill>
                <a:schemeClr val="accent1"/>
              </a:solidFill>
              <a:round/>
            </a:ln>
            <a:effectLst/>
          </c:spPr>
          <c:marker>
            <c:symbol val="circle"/>
            <c:size val="17"/>
            <c:spPr>
              <a:solidFill>
                <a:schemeClr val="accent1"/>
              </a:solidFill>
              <a:ln>
                <a:noFill/>
              </a:ln>
              <a:effectLst/>
            </c:spPr>
          </c:marker>
          <c:dLbls>
            <c:spPr>
              <a:solidFill>
                <a:srgbClr val="FFFF00"/>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'[New Microsoft Excel Worksheet.xlsx]Sheet2'!$A$2:$A$9</c:f>
              <c:numCache>
                <c:formatCode>General</c:formatCode>
                <c:ptCount val="8"/>
                <c:pt idx="0">
                  <c:v>99</c:v>
                </c:pt>
                <c:pt idx="1">
                  <c:v>98</c:v>
                </c:pt>
                <c:pt idx="2">
                  <c:v>97</c:v>
                </c:pt>
                <c:pt idx="3">
                  <c:v>96</c:v>
                </c:pt>
                <c:pt idx="4">
                  <c:v>95</c:v>
                </c:pt>
                <c:pt idx="5">
                  <c:v>94</c:v>
                </c:pt>
                <c:pt idx="6">
                  <c:v>93</c:v>
                </c:pt>
                <c:pt idx="7">
                  <c:v>92</c:v>
                </c:pt>
              </c:numCache>
            </c:numRef>
          </c:cat>
          <c:val>
            <c:numRef>
              <c:f>'[New Microsoft Excel Worksheet.xlsx]Sheet2'!$B$2:$B$9</c:f>
              <c:numCache>
                <c:formatCode>General</c:formatCode>
                <c:ptCount val="8"/>
                <c:pt idx="0">
                  <c:v>54.7</c:v>
                </c:pt>
                <c:pt idx="1">
                  <c:v>50</c:v>
                </c:pt>
                <c:pt idx="2">
                  <c:v>34.4</c:v>
                </c:pt>
                <c:pt idx="3">
                  <c:v>33.799999999999997</c:v>
                </c:pt>
                <c:pt idx="4">
                  <c:v>23.8</c:v>
                </c:pt>
                <c:pt idx="5">
                  <c:v>14.3</c:v>
                </c:pt>
                <c:pt idx="6">
                  <c:v>23.3</c:v>
                </c:pt>
                <c:pt idx="7">
                  <c:v>20</c:v>
                </c:pt>
              </c:numCache>
            </c:numRef>
          </c:val>
          <c:smooth val="0"/>
          <c:extLst xmlns:c16r2="http://schemas.microsoft.com/office/drawing/2015/06/chart">
            <c:ext xmlns:c16="http://schemas.microsoft.com/office/drawing/2014/chart" uri="{C3380CC4-5D6E-409C-BE32-E72D297353CC}">
              <c16:uniqueId val="{00000000-A888-4591-9F12-BE927A19E177}"/>
            </c:ext>
          </c:extLst>
        </c:ser>
        <c:dLbls>
          <c:dLblPos val="ctr"/>
          <c:showLegendKey val="0"/>
          <c:showVal val="1"/>
          <c:showCatName val="0"/>
          <c:showSerName val="0"/>
          <c:showPercent val="0"/>
          <c:showBubbleSize val="0"/>
        </c:dLbls>
        <c:marker val="1"/>
        <c:smooth val="0"/>
        <c:axId val="386974296"/>
        <c:axId val="386977040"/>
      </c:lineChart>
      <c:catAx>
        <c:axId val="386974296"/>
        <c:scaling>
          <c:orientation val="maxMin"/>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fa-IR" sz="2800" dirty="0" smtClean="0">
                    <a:solidFill>
                      <a:schemeClr val="tx1"/>
                    </a:solidFill>
                  </a:rPr>
                  <a:t>سال</a:t>
                </a:r>
                <a:endParaRPr lang="en-US" sz="2800" dirty="0">
                  <a:solidFill>
                    <a:schemeClr val="tx1"/>
                  </a:solidFill>
                </a:endParaRP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solidFill>
            <a:srgbClr val="70AD47">
              <a:lumMod val="60000"/>
              <a:lumOff val="40000"/>
            </a:srgbClr>
          </a:solid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chemeClr val="tx1"/>
                </a:solidFill>
                <a:latin typeface="+mn-lt"/>
                <a:ea typeface="+mn-ea"/>
                <a:cs typeface="+mn-cs"/>
              </a:defRPr>
            </a:pPr>
            <a:endParaRPr lang="en-US"/>
          </a:p>
        </c:txPr>
        <c:crossAx val="386977040"/>
        <c:crosses val="autoZero"/>
        <c:auto val="1"/>
        <c:lblAlgn val="ctr"/>
        <c:lblOffset val="100"/>
        <c:noMultiLvlLbl val="0"/>
      </c:catAx>
      <c:valAx>
        <c:axId val="386977040"/>
        <c:scaling>
          <c:orientation val="minMax"/>
        </c:scaling>
        <c:delete val="1"/>
        <c:axPos val="r"/>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crossAx val="38697429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cap="all" spc="120" normalizeH="0" baseline="0">
                <a:solidFill>
                  <a:schemeClr val="bg1"/>
                </a:solidFill>
                <a:latin typeface="+mn-lt"/>
                <a:ea typeface="+mn-ea"/>
                <a:cs typeface="+mn-cs"/>
              </a:defRPr>
            </a:pPr>
            <a:r>
              <a:rPr lang="fa-IR" sz="3600" dirty="0">
                <a:solidFill>
                  <a:schemeClr val="bg1"/>
                </a:solidFill>
              </a:rPr>
              <a:t>درصد</a:t>
            </a:r>
            <a:r>
              <a:rPr lang="fa-IR" sz="4000" dirty="0">
                <a:solidFill>
                  <a:schemeClr val="bg1"/>
                </a:solidFill>
              </a:rPr>
              <a:t> مراقبت </a:t>
            </a:r>
            <a:r>
              <a:rPr lang="fa-IR" sz="4000" dirty="0" smtClean="0">
                <a:solidFill>
                  <a:schemeClr val="bg1"/>
                </a:solidFill>
              </a:rPr>
              <a:t>اسفند 1400</a:t>
            </a:r>
            <a:r>
              <a:rPr lang="fa-IR" sz="2400" dirty="0" smtClean="0">
                <a:solidFill>
                  <a:schemeClr val="bg1"/>
                </a:solidFill>
              </a:rPr>
              <a:t> </a:t>
            </a:r>
            <a:endParaRPr lang="fa-IR" sz="2400" dirty="0">
              <a:solidFill>
                <a:schemeClr val="bg1"/>
              </a:solidFill>
            </a:endParaRPr>
          </a:p>
        </c:rich>
      </c:tx>
      <c:layout>
        <c:manualLayout>
          <c:xMode val="edge"/>
          <c:yMode val="edge"/>
          <c:x val="0.34261412840783961"/>
          <c:y val="1.1230870528143018E-3"/>
        </c:manualLayout>
      </c:layout>
      <c:overlay val="0"/>
      <c:spPr>
        <a:solidFill>
          <a:srgbClr val="7030A0"/>
        </a:solidFill>
        <a:ln>
          <a:noFill/>
        </a:ln>
        <a:effectLst/>
      </c:spPr>
      <c:txPr>
        <a:bodyPr rot="0" spcFirstLastPara="1" vertOverflow="ellipsis" vert="horz" wrap="square" anchor="ctr" anchorCtr="1"/>
        <a:lstStyle/>
        <a:p>
          <a:pPr>
            <a:defRPr sz="2400" b="1" i="0" u="none" strike="noStrike" kern="1200" cap="all" spc="120" normalizeH="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2"/>
            <c:invertIfNegative val="0"/>
            <c:bubble3D val="0"/>
            <c:spPr>
              <a:solidFill>
                <a:srgbClr val="FF0000"/>
              </a:solidFill>
              <a:ln>
                <a:noFill/>
              </a:ln>
              <a:effectLst/>
            </c:spPr>
          </c:dPt>
          <c:dLbls>
            <c:spPr>
              <a:solidFill>
                <a:srgbClr val="CCFF66"/>
              </a:solidFill>
              <a:ln>
                <a:noFill/>
              </a:ln>
              <a:effectLst/>
            </c:spPr>
            <c:txPr>
              <a:bodyPr rot="-5400000" spcFirstLastPara="1" vertOverflow="clip" horzOverflow="clip"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Sheet1!$K$5:$K$24</c:f>
              <c:strCache>
                <c:ptCount val="20"/>
                <c:pt idx="0">
                  <c:v>تبریز</c:v>
                </c:pt>
                <c:pt idx="1">
                  <c:v>میانه</c:v>
                </c:pt>
                <c:pt idx="2">
                  <c:v>استان</c:v>
                </c:pt>
                <c:pt idx="3">
                  <c:v>کلیبر</c:v>
                </c:pt>
                <c:pt idx="4">
                  <c:v>خدا افرین</c:v>
                </c:pt>
                <c:pt idx="5">
                  <c:v>بستان اباد</c:v>
                </c:pt>
                <c:pt idx="6">
                  <c:v>ورزقان</c:v>
                </c:pt>
                <c:pt idx="7">
                  <c:v>هریس</c:v>
                </c:pt>
                <c:pt idx="8">
                  <c:v>اذرشهر</c:v>
                </c:pt>
                <c:pt idx="9">
                  <c:v>بناب</c:v>
                </c:pt>
                <c:pt idx="10">
                  <c:v>چارایماق</c:v>
                </c:pt>
                <c:pt idx="11">
                  <c:v>مرند</c:v>
                </c:pt>
                <c:pt idx="12">
                  <c:v>اهر</c:v>
                </c:pt>
                <c:pt idx="13">
                  <c:v>هشترود</c:v>
                </c:pt>
                <c:pt idx="14">
                  <c:v>شبستر</c:v>
                </c:pt>
                <c:pt idx="15">
                  <c:v>ملکان</c:v>
                </c:pt>
                <c:pt idx="16">
                  <c:v>عجب شیر</c:v>
                </c:pt>
                <c:pt idx="17">
                  <c:v>هوراند</c:v>
                </c:pt>
                <c:pt idx="18">
                  <c:v>اسکو</c:v>
                </c:pt>
                <c:pt idx="19">
                  <c:v>جلفا</c:v>
                </c:pt>
              </c:strCache>
            </c:strRef>
          </c:cat>
          <c:val>
            <c:numRef>
              <c:f>Sheet1!$L$5:$L$24</c:f>
              <c:numCache>
                <c:formatCode>0.0</c:formatCode>
                <c:ptCount val="20"/>
                <c:pt idx="0">
                  <c:v>36.330088469961694</c:v>
                </c:pt>
                <c:pt idx="1">
                  <c:v>39.050508003800893</c:v>
                </c:pt>
                <c:pt idx="2">
                  <c:v>52.173564324671162</c:v>
                </c:pt>
                <c:pt idx="3">
                  <c:v>56.758679567444503</c:v>
                </c:pt>
                <c:pt idx="4">
                  <c:v>60.272518138382594</c:v>
                </c:pt>
                <c:pt idx="5">
                  <c:v>60.658472344161538</c:v>
                </c:pt>
                <c:pt idx="6">
                  <c:v>62.011087157376046</c:v>
                </c:pt>
                <c:pt idx="7">
                  <c:v>62.373799556759423</c:v>
                </c:pt>
                <c:pt idx="8">
                  <c:v>64.901059364381382</c:v>
                </c:pt>
                <c:pt idx="9">
                  <c:v>67.813374805598755</c:v>
                </c:pt>
                <c:pt idx="10">
                  <c:v>67.91525944120356</c:v>
                </c:pt>
                <c:pt idx="11">
                  <c:v>68.209292954341151</c:v>
                </c:pt>
                <c:pt idx="12">
                  <c:v>71.337387848497627</c:v>
                </c:pt>
                <c:pt idx="13">
                  <c:v>72.323259948037744</c:v>
                </c:pt>
                <c:pt idx="14">
                  <c:v>72.873813740180708</c:v>
                </c:pt>
                <c:pt idx="15">
                  <c:v>75.257979361651067</c:v>
                </c:pt>
                <c:pt idx="16">
                  <c:v>77.690108633504863</c:v>
                </c:pt>
                <c:pt idx="17">
                  <c:v>77.936333699231625</c:v>
                </c:pt>
                <c:pt idx="18">
                  <c:v>78.562143220482668</c:v>
                </c:pt>
                <c:pt idx="19">
                  <c:v>90.968913092806901</c:v>
                </c:pt>
              </c:numCache>
            </c:numRef>
          </c:val>
        </c:ser>
        <c:dLbls>
          <c:dLblPos val="outEnd"/>
          <c:showLegendKey val="0"/>
          <c:showVal val="1"/>
          <c:showCatName val="0"/>
          <c:showSerName val="0"/>
          <c:showPercent val="0"/>
          <c:showBubbleSize val="0"/>
        </c:dLbls>
        <c:gapWidth val="444"/>
        <c:overlap val="-90"/>
        <c:axId val="387164048"/>
        <c:axId val="387166008"/>
      </c:barChart>
      <c:catAx>
        <c:axId val="387164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solidFill>
            <a:srgbClr val="FFC000">
              <a:lumMod val="40000"/>
              <a:lumOff val="60000"/>
            </a:srgb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solidFill>
                <a:latin typeface="+mn-lt"/>
                <a:ea typeface="+mn-ea"/>
                <a:cs typeface="+mn-cs"/>
              </a:defRPr>
            </a:pPr>
            <a:endParaRPr lang="en-US"/>
          </a:p>
        </c:txPr>
        <c:crossAx val="387166008"/>
        <c:crosses val="autoZero"/>
        <c:auto val="1"/>
        <c:lblAlgn val="ctr"/>
        <c:lblOffset val="100"/>
        <c:noMultiLvlLbl val="0"/>
      </c:catAx>
      <c:valAx>
        <c:axId val="387166008"/>
        <c:scaling>
          <c:orientation val="minMax"/>
        </c:scaling>
        <c:delete val="1"/>
        <c:axPos val="l"/>
        <c:numFmt formatCode="0.0" sourceLinked="1"/>
        <c:majorTickMark val="none"/>
        <c:minorTickMark val="none"/>
        <c:tickLblPos val="nextTo"/>
        <c:crossAx val="387164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C438A01-8940-4EC1-AF64-A82AFA611BF5}" type="datetimeFigureOut">
              <a:rPr lang="fa-IR" smtClean="0"/>
              <a:t>09/08/1443</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8579DE0-29F2-46C9-8F9B-33496C982121}" type="slidenum">
              <a:rPr lang="fa-IR" smtClean="0"/>
              <a:t>‹#›</a:t>
            </a:fld>
            <a:endParaRPr lang="fa-IR"/>
          </a:p>
        </p:txBody>
      </p:sp>
    </p:spTree>
    <p:extLst>
      <p:ext uri="{BB962C8B-B14F-4D97-AF65-F5344CB8AC3E}">
        <p14:creationId xmlns:p14="http://schemas.microsoft.com/office/powerpoint/2010/main" val="27765964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6624F2A-0449-4F6F-B250-600F7112285A}" type="datetimeFigureOut">
              <a:rPr lang="fa-IR" smtClean="0"/>
              <a:t>09/08/1443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660DC00-44DC-4534-AA55-3EB8BA3DF3CD}" type="slidenum">
              <a:rPr lang="fa-IR" smtClean="0"/>
              <a:t>‹#›</a:t>
            </a:fld>
            <a:endParaRPr lang="fa-IR"/>
          </a:p>
        </p:txBody>
      </p:sp>
    </p:spTree>
    <p:extLst>
      <p:ext uri="{BB962C8B-B14F-4D97-AF65-F5344CB8AC3E}">
        <p14:creationId xmlns:p14="http://schemas.microsoft.com/office/powerpoint/2010/main" val="3989346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6624F2A-0449-4F6F-B250-600F7112285A}" type="datetimeFigureOut">
              <a:rPr lang="fa-IR" smtClean="0"/>
              <a:t>09/08/1443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660DC00-44DC-4534-AA55-3EB8BA3DF3CD}" type="slidenum">
              <a:rPr lang="fa-IR" smtClean="0"/>
              <a:t>‹#›</a:t>
            </a:fld>
            <a:endParaRPr lang="fa-IR"/>
          </a:p>
        </p:txBody>
      </p:sp>
    </p:spTree>
    <p:extLst>
      <p:ext uri="{BB962C8B-B14F-4D97-AF65-F5344CB8AC3E}">
        <p14:creationId xmlns:p14="http://schemas.microsoft.com/office/powerpoint/2010/main" val="128939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6624F2A-0449-4F6F-B250-600F7112285A}" type="datetimeFigureOut">
              <a:rPr lang="fa-IR" smtClean="0"/>
              <a:t>09/08/1443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660DC00-44DC-4534-AA55-3EB8BA3DF3CD}" type="slidenum">
              <a:rPr lang="fa-IR" smtClean="0"/>
              <a:t>‹#›</a:t>
            </a:fld>
            <a:endParaRPr lang="fa-IR"/>
          </a:p>
        </p:txBody>
      </p:sp>
    </p:spTree>
    <p:extLst>
      <p:ext uri="{BB962C8B-B14F-4D97-AF65-F5344CB8AC3E}">
        <p14:creationId xmlns:p14="http://schemas.microsoft.com/office/powerpoint/2010/main" val="113799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6624F2A-0449-4F6F-B250-600F7112285A}" type="datetimeFigureOut">
              <a:rPr lang="fa-IR" smtClean="0"/>
              <a:t>09/08/1443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660DC00-44DC-4534-AA55-3EB8BA3DF3CD}" type="slidenum">
              <a:rPr lang="fa-IR" smtClean="0"/>
              <a:t>‹#›</a:t>
            </a:fld>
            <a:endParaRPr lang="fa-IR"/>
          </a:p>
        </p:txBody>
      </p:sp>
    </p:spTree>
    <p:extLst>
      <p:ext uri="{BB962C8B-B14F-4D97-AF65-F5344CB8AC3E}">
        <p14:creationId xmlns:p14="http://schemas.microsoft.com/office/powerpoint/2010/main" val="429236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624F2A-0449-4F6F-B250-600F7112285A}" type="datetimeFigureOut">
              <a:rPr lang="fa-IR" smtClean="0"/>
              <a:t>09/08/1443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660DC00-44DC-4534-AA55-3EB8BA3DF3CD}" type="slidenum">
              <a:rPr lang="fa-IR" smtClean="0"/>
              <a:t>‹#›</a:t>
            </a:fld>
            <a:endParaRPr lang="fa-IR"/>
          </a:p>
        </p:txBody>
      </p:sp>
    </p:spTree>
    <p:extLst>
      <p:ext uri="{BB962C8B-B14F-4D97-AF65-F5344CB8AC3E}">
        <p14:creationId xmlns:p14="http://schemas.microsoft.com/office/powerpoint/2010/main" val="217298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6624F2A-0449-4F6F-B250-600F7112285A}" type="datetimeFigureOut">
              <a:rPr lang="fa-IR" smtClean="0"/>
              <a:t>09/08/1443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660DC00-44DC-4534-AA55-3EB8BA3DF3CD}" type="slidenum">
              <a:rPr lang="fa-IR" smtClean="0"/>
              <a:t>‹#›</a:t>
            </a:fld>
            <a:endParaRPr lang="fa-IR"/>
          </a:p>
        </p:txBody>
      </p:sp>
    </p:spTree>
    <p:extLst>
      <p:ext uri="{BB962C8B-B14F-4D97-AF65-F5344CB8AC3E}">
        <p14:creationId xmlns:p14="http://schemas.microsoft.com/office/powerpoint/2010/main" val="10180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6624F2A-0449-4F6F-B250-600F7112285A}" type="datetimeFigureOut">
              <a:rPr lang="fa-IR" smtClean="0"/>
              <a:t>09/08/1443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660DC00-44DC-4534-AA55-3EB8BA3DF3CD}" type="slidenum">
              <a:rPr lang="fa-IR" smtClean="0"/>
              <a:t>‹#›</a:t>
            </a:fld>
            <a:endParaRPr lang="fa-IR"/>
          </a:p>
        </p:txBody>
      </p:sp>
    </p:spTree>
    <p:extLst>
      <p:ext uri="{BB962C8B-B14F-4D97-AF65-F5344CB8AC3E}">
        <p14:creationId xmlns:p14="http://schemas.microsoft.com/office/powerpoint/2010/main" val="228270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6624F2A-0449-4F6F-B250-600F7112285A}" type="datetimeFigureOut">
              <a:rPr lang="fa-IR" smtClean="0"/>
              <a:t>09/08/1443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660DC00-44DC-4534-AA55-3EB8BA3DF3CD}" type="slidenum">
              <a:rPr lang="fa-IR" smtClean="0"/>
              <a:t>‹#›</a:t>
            </a:fld>
            <a:endParaRPr lang="fa-IR"/>
          </a:p>
        </p:txBody>
      </p:sp>
    </p:spTree>
    <p:extLst>
      <p:ext uri="{BB962C8B-B14F-4D97-AF65-F5344CB8AC3E}">
        <p14:creationId xmlns:p14="http://schemas.microsoft.com/office/powerpoint/2010/main" val="832272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24F2A-0449-4F6F-B250-600F7112285A}" type="datetimeFigureOut">
              <a:rPr lang="fa-IR" smtClean="0"/>
              <a:t>09/08/1443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660DC00-44DC-4534-AA55-3EB8BA3DF3CD}" type="slidenum">
              <a:rPr lang="fa-IR" smtClean="0"/>
              <a:t>‹#›</a:t>
            </a:fld>
            <a:endParaRPr lang="fa-IR"/>
          </a:p>
        </p:txBody>
      </p:sp>
    </p:spTree>
    <p:extLst>
      <p:ext uri="{BB962C8B-B14F-4D97-AF65-F5344CB8AC3E}">
        <p14:creationId xmlns:p14="http://schemas.microsoft.com/office/powerpoint/2010/main" val="203715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24F2A-0449-4F6F-B250-600F7112285A}" type="datetimeFigureOut">
              <a:rPr lang="fa-IR" smtClean="0"/>
              <a:t>09/08/1443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660DC00-44DC-4534-AA55-3EB8BA3DF3CD}" type="slidenum">
              <a:rPr lang="fa-IR" smtClean="0"/>
              <a:t>‹#›</a:t>
            </a:fld>
            <a:endParaRPr lang="fa-IR"/>
          </a:p>
        </p:txBody>
      </p:sp>
    </p:spTree>
    <p:extLst>
      <p:ext uri="{BB962C8B-B14F-4D97-AF65-F5344CB8AC3E}">
        <p14:creationId xmlns:p14="http://schemas.microsoft.com/office/powerpoint/2010/main" val="1352202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24F2A-0449-4F6F-B250-600F7112285A}" type="datetimeFigureOut">
              <a:rPr lang="fa-IR" smtClean="0"/>
              <a:t>09/08/1443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660DC00-44DC-4534-AA55-3EB8BA3DF3CD}" type="slidenum">
              <a:rPr lang="fa-IR" smtClean="0"/>
              <a:t>‹#›</a:t>
            </a:fld>
            <a:endParaRPr lang="fa-IR"/>
          </a:p>
        </p:txBody>
      </p:sp>
    </p:spTree>
    <p:extLst>
      <p:ext uri="{BB962C8B-B14F-4D97-AF65-F5344CB8AC3E}">
        <p14:creationId xmlns:p14="http://schemas.microsoft.com/office/powerpoint/2010/main" val="279260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6624F2A-0449-4F6F-B250-600F7112285A}" type="datetimeFigureOut">
              <a:rPr lang="fa-IR" smtClean="0"/>
              <a:t>09/08/1443</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660DC00-44DC-4534-AA55-3EB8BA3DF3CD}" type="slidenum">
              <a:rPr lang="fa-IR" smtClean="0"/>
              <a:t>‹#›</a:t>
            </a:fld>
            <a:endParaRPr lang="fa-IR"/>
          </a:p>
        </p:txBody>
      </p:sp>
    </p:spTree>
    <p:extLst>
      <p:ext uri="{BB962C8B-B14F-4D97-AF65-F5344CB8AC3E}">
        <p14:creationId xmlns:p14="http://schemas.microsoft.com/office/powerpoint/2010/main" val="605746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5" y="188640"/>
            <a:ext cx="10764251" cy="2630760"/>
          </a:xfrm>
          <a:solidFill>
            <a:schemeClr val="bg1"/>
          </a:solidFill>
        </p:spPr>
        <p:txBody>
          <a:bodyPr>
            <a:noAutofit/>
          </a:bodyPr>
          <a:lstStyle/>
          <a:p>
            <a:pPr>
              <a:lnSpc>
                <a:spcPct val="150000"/>
              </a:lnSpc>
            </a:pPr>
            <a:r>
              <a:rPr lang="fa-IR" sz="5400" dirty="0" smtClean="0">
                <a:solidFill>
                  <a:srgbClr val="002060"/>
                </a:solidFill>
                <a:cs typeface="B Titr" panose="00000700000000000000" pitchFamily="2" charset="-78"/>
              </a:rPr>
              <a:t>برنامه سالمندان</a:t>
            </a:r>
            <a:endParaRPr lang="en-US" sz="5400" dirty="0">
              <a:solidFill>
                <a:srgbClr val="002060"/>
              </a:solidFill>
              <a:cs typeface="B Titr" panose="00000700000000000000" pitchFamily="2" charset="-78"/>
            </a:endParaRPr>
          </a:p>
        </p:txBody>
      </p:sp>
      <p:sp>
        <p:nvSpPr>
          <p:cNvPr id="3" name="Content Placeholder 2"/>
          <p:cNvSpPr>
            <a:spLocks noGrp="1"/>
          </p:cNvSpPr>
          <p:nvPr>
            <p:ph idx="1"/>
          </p:nvPr>
        </p:nvSpPr>
        <p:spPr>
          <a:xfrm>
            <a:off x="591954" y="3730079"/>
            <a:ext cx="11245819" cy="3127921"/>
          </a:xfrm>
          <a:solidFill>
            <a:srgbClr val="92D050"/>
          </a:solidFill>
        </p:spPr>
        <p:txBody>
          <a:bodyPr>
            <a:noAutofit/>
          </a:bodyPr>
          <a:lstStyle/>
          <a:p>
            <a:pPr marL="0" indent="0" algn="ctr">
              <a:lnSpc>
                <a:spcPct val="150000"/>
              </a:lnSpc>
              <a:buNone/>
            </a:pPr>
            <a:r>
              <a:rPr lang="fa-IR" sz="3600" b="1" dirty="0" smtClean="0">
                <a:latin typeface="2  Nazanin"/>
                <a:cs typeface="B Zar" panose="00000400000000000000" pitchFamily="2" charset="-78"/>
              </a:rPr>
              <a:t>کار گروه تخصصی سلامت</a:t>
            </a:r>
          </a:p>
          <a:p>
            <a:pPr marL="0" indent="0" algn="ctr">
              <a:lnSpc>
                <a:spcPct val="150000"/>
              </a:lnSpc>
              <a:buNone/>
            </a:pPr>
            <a:r>
              <a:rPr lang="fa-IR" sz="3600" b="1" dirty="0" smtClean="0">
                <a:latin typeface="2  Nazanin"/>
                <a:cs typeface="B Zar" panose="00000400000000000000" pitchFamily="2" charset="-78"/>
              </a:rPr>
              <a:t>هماهنگی های برون بخشی برای حمایت از سالمندان پر خطردر دوران پاندمی کووید-19</a:t>
            </a:r>
          </a:p>
          <a:p>
            <a:pPr marL="0" indent="0" algn="ctr">
              <a:lnSpc>
                <a:spcPct val="150000"/>
              </a:lnSpc>
              <a:buNone/>
            </a:pPr>
            <a:r>
              <a:rPr lang="fa-IR" sz="2000" b="1" dirty="0" smtClean="0">
                <a:solidFill>
                  <a:srgbClr val="000000"/>
                </a:solidFill>
                <a:latin typeface="B Nazanin"/>
                <a:cs typeface="B Nazanin" pitchFamily="2" charset="-78"/>
              </a:rPr>
              <a:t>1400/12/01</a:t>
            </a:r>
            <a:endParaRPr lang="en-US" sz="2000" b="1" dirty="0">
              <a:solidFill>
                <a:srgbClr val="000000"/>
              </a:solidFill>
              <a:latin typeface="B Nazanin"/>
              <a:cs typeface="B Nazanin" pitchFamily="2" charset="-78"/>
            </a:endParaRPr>
          </a:p>
        </p:txBody>
      </p:sp>
      <p:pic>
        <p:nvPicPr>
          <p:cNvPr id="4" name="Picture 3"/>
          <p:cNvPicPr>
            <a:picLocks noChangeAspect="1"/>
          </p:cNvPicPr>
          <p:nvPr/>
        </p:nvPicPr>
        <p:blipFill>
          <a:blip r:embed="rId2"/>
          <a:stretch>
            <a:fillRect/>
          </a:stretch>
        </p:blipFill>
        <p:spPr>
          <a:xfrm>
            <a:off x="-1" y="188640"/>
            <a:ext cx="5974080" cy="3541439"/>
          </a:xfrm>
          <a:prstGeom prst="rect">
            <a:avLst/>
          </a:prstGeom>
        </p:spPr>
      </p:pic>
    </p:spTree>
    <p:extLst>
      <p:ext uri="{BB962C8B-B14F-4D97-AF65-F5344CB8AC3E}">
        <p14:creationId xmlns:p14="http://schemas.microsoft.com/office/powerpoint/2010/main" val="1016311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642551" y="172995"/>
          <a:ext cx="10700951" cy="65120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7834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06905" y="195983"/>
            <a:ext cx="10555705" cy="592726"/>
          </a:xfrm>
          <a:prstGeom prst="rect">
            <a:avLst/>
          </a:prstGeom>
          <a:solidFill>
            <a:schemeClr val="accent3">
              <a:lumMod val="20000"/>
              <a:lumOff val="80000"/>
            </a:schemeClr>
          </a:solidFill>
        </p:spPr>
        <p:txBody>
          <a:bodyPr wrap="square">
            <a:spAutoFit/>
          </a:bodyPr>
          <a:lstStyle/>
          <a:p>
            <a:pPr algn="ctr">
              <a:lnSpc>
                <a:spcPct val="107000"/>
              </a:lnSpc>
              <a:spcAft>
                <a:spcPts val="800"/>
              </a:spcAft>
            </a:pPr>
            <a:r>
              <a:rPr lang="fa-IR" sz="3200" b="1" dirty="0">
                <a:solidFill>
                  <a:srgbClr val="00B050"/>
                </a:solidFill>
                <a:latin typeface="Calibri" panose="020F0502020204030204" pitchFamily="34" charset="0"/>
                <a:ea typeface="Calibri" panose="020F0502020204030204" pitchFamily="34" charset="0"/>
              </a:rPr>
              <a:t>وضعیت سالمندان در اپیدمی کرونا </a:t>
            </a:r>
            <a:r>
              <a:rPr lang="fa-IR" sz="3200" b="1" dirty="0" smtClean="0">
                <a:solidFill>
                  <a:srgbClr val="00B050"/>
                </a:solidFill>
                <a:latin typeface="Calibri" panose="020F0502020204030204" pitchFamily="34" charset="0"/>
                <a:ea typeface="Calibri" panose="020F0502020204030204" pitchFamily="34" charset="0"/>
              </a:rPr>
              <a:t> تا </a:t>
            </a:r>
            <a:r>
              <a:rPr lang="fa-IR" sz="3200" b="1" dirty="0">
                <a:solidFill>
                  <a:srgbClr val="00B050"/>
                </a:solidFill>
                <a:latin typeface="Calibri" panose="020F0502020204030204" pitchFamily="34" charset="0"/>
                <a:ea typeface="Calibri" panose="020F0502020204030204" pitchFamily="34" charset="0"/>
              </a:rPr>
              <a:t>مورخ 1400/11/30</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81250722"/>
              </p:ext>
            </p:extLst>
          </p:nvPr>
        </p:nvGraphicFramePr>
        <p:xfrm>
          <a:off x="752112" y="1544397"/>
          <a:ext cx="11083492" cy="4097700"/>
        </p:xfrm>
        <a:graphic>
          <a:graphicData uri="http://schemas.openxmlformats.org/drawingml/2006/table">
            <a:tbl>
              <a:tblPr firstRow="1" bandRow="1">
                <a:tableStyleId>{22838BEF-8BB2-4498-84A7-C5851F593DF1}</a:tableStyleId>
              </a:tblPr>
              <a:tblGrid>
                <a:gridCol w="2072643"/>
                <a:gridCol w="2011680"/>
                <a:gridCol w="2351028"/>
                <a:gridCol w="2202843"/>
                <a:gridCol w="1496272"/>
                <a:gridCol w="949026"/>
              </a:tblGrid>
              <a:tr h="1509679">
                <a:tc>
                  <a:txBody>
                    <a:bodyPr/>
                    <a:lstStyle/>
                    <a:p>
                      <a:pPr algn="ctr"/>
                      <a:r>
                        <a:rPr lang="fa-IR" dirty="0" smtClean="0"/>
                        <a:t>تعداد سالمند فوت شده به کل فوت شدگان</a:t>
                      </a:r>
                      <a:endParaRPr lang="en-US" dirty="0"/>
                    </a:p>
                  </a:txBody>
                  <a:tcPr anchor="ctr">
                    <a:solidFill>
                      <a:schemeClr val="accent2">
                        <a:lumMod val="40000"/>
                        <a:lumOff val="60000"/>
                      </a:schemeClr>
                    </a:solidFill>
                  </a:tcPr>
                </a:tc>
                <a:tc>
                  <a:txBody>
                    <a:bodyPr/>
                    <a:lstStyle/>
                    <a:p>
                      <a:pPr algn="ctr"/>
                      <a:r>
                        <a:rPr lang="fa-IR" dirty="0" smtClean="0"/>
                        <a:t>تعداد سالمندان فوت شده نسبت به تعداد</a:t>
                      </a:r>
                      <a:r>
                        <a:rPr lang="fa-IR" baseline="0" dirty="0" smtClean="0"/>
                        <a:t> سالمند مبتلا</a:t>
                      </a:r>
                      <a:endParaRPr lang="en-US" dirty="0"/>
                    </a:p>
                  </a:txBody>
                  <a:tcPr anchor="ctr">
                    <a:solidFill>
                      <a:schemeClr val="accent2">
                        <a:lumMod val="40000"/>
                        <a:lumOff val="60000"/>
                      </a:schemeClr>
                    </a:solidFill>
                  </a:tcPr>
                </a:tc>
                <a:tc>
                  <a:txBody>
                    <a:bodyPr/>
                    <a:lstStyle/>
                    <a:p>
                      <a:pPr algn="ctr"/>
                      <a:r>
                        <a:rPr lang="fa-IR" dirty="0" smtClean="0"/>
                        <a:t>سالمند مبتلا به کل مبتلایان</a:t>
                      </a:r>
                      <a:endParaRPr lang="en-US" dirty="0"/>
                    </a:p>
                  </a:txBody>
                  <a:tcPr anchor="ctr">
                    <a:solidFill>
                      <a:schemeClr val="accent2">
                        <a:lumMod val="40000"/>
                        <a:lumOff val="60000"/>
                      </a:schemeClr>
                    </a:solidFill>
                  </a:tcPr>
                </a:tc>
                <a:tc>
                  <a:txBody>
                    <a:bodyPr/>
                    <a:lstStyle/>
                    <a:p>
                      <a:pPr algn="ctr"/>
                      <a:r>
                        <a:rPr lang="fa-IR" dirty="0" smtClean="0"/>
                        <a:t>سالمندان مبتلا نسبت به کل جمعیت سالمند</a:t>
                      </a:r>
                      <a:endParaRPr lang="en-US" dirty="0"/>
                    </a:p>
                  </a:txBody>
                  <a:tcPr anchor="ctr">
                    <a:solidFill>
                      <a:schemeClr val="accent2">
                        <a:lumMod val="40000"/>
                        <a:lumOff val="60000"/>
                      </a:schemeClr>
                    </a:solidFill>
                  </a:tcPr>
                </a:tc>
                <a:tc>
                  <a:txBody>
                    <a:bodyPr/>
                    <a:lstStyle/>
                    <a:p>
                      <a:pPr algn="ctr"/>
                      <a:r>
                        <a:rPr lang="fa-IR" dirty="0" smtClean="0"/>
                        <a:t>تعداد کل سالمندان</a:t>
                      </a:r>
                      <a:endParaRPr lang="en-US" dirty="0"/>
                    </a:p>
                  </a:txBody>
                  <a:tcPr anchor="ctr">
                    <a:solidFill>
                      <a:schemeClr val="accent2">
                        <a:lumMod val="40000"/>
                        <a:lumOff val="60000"/>
                      </a:schemeClr>
                    </a:solidFill>
                  </a:tcPr>
                </a:tc>
                <a:tc>
                  <a:txBody>
                    <a:bodyPr/>
                    <a:lstStyle/>
                    <a:p>
                      <a:endParaRPr lang="en-US" dirty="0"/>
                    </a:p>
                  </a:txBody>
                  <a:tcPr>
                    <a:solidFill>
                      <a:schemeClr val="accent2">
                        <a:lumMod val="40000"/>
                        <a:lumOff val="60000"/>
                      </a:schemeClr>
                    </a:solidFill>
                  </a:tcPr>
                </a:tc>
              </a:tr>
              <a:tr h="1653458">
                <a:tc>
                  <a:txBody>
                    <a:bodyPr/>
                    <a:lstStyle/>
                    <a:p>
                      <a:pPr algn="ctr"/>
                      <a:r>
                        <a:rPr lang="fa-IR" sz="2000" b="1" dirty="0" smtClean="0"/>
                        <a:t>8778( کل فوت شده)</a:t>
                      </a:r>
                      <a:endParaRPr lang="en-US" sz="2000" b="1" dirty="0"/>
                    </a:p>
                  </a:txBody>
                  <a:tcPr anchor="ctr"/>
                </a:tc>
                <a:tc>
                  <a:txBody>
                    <a:bodyPr/>
                    <a:lstStyle/>
                    <a:p>
                      <a:pPr algn="ctr"/>
                      <a:r>
                        <a:rPr lang="fa-IR" sz="2000" b="1" dirty="0" smtClean="0"/>
                        <a:t>6711</a:t>
                      </a:r>
                      <a:endParaRPr lang="en-US" sz="2000" b="1" dirty="0"/>
                    </a:p>
                  </a:txBody>
                  <a:tcPr anchor="ctr"/>
                </a:tc>
                <a:tc>
                  <a:txBody>
                    <a:bodyPr/>
                    <a:lstStyle/>
                    <a:p>
                      <a:pPr algn="ctr"/>
                      <a:r>
                        <a:rPr lang="fa-IR" sz="2000" b="1" dirty="0" smtClean="0"/>
                        <a:t>175209(کل</a:t>
                      </a:r>
                      <a:r>
                        <a:rPr lang="fa-IR" sz="2000" b="1" baseline="0" dirty="0" smtClean="0"/>
                        <a:t> مبتلایان )</a:t>
                      </a:r>
                      <a:endParaRPr lang="en-US" sz="2000" b="1" dirty="0"/>
                    </a:p>
                  </a:txBody>
                  <a:tcPr anchor="ctr"/>
                </a:tc>
                <a:tc>
                  <a:txBody>
                    <a:bodyPr/>
                    <a:lstStyle/>
                    <a:p>
                      <a:pPr algn="ctr"/>
                      <a:r>
                        <a:rPr lang="fa-IR" sz="2000" b="1" dirty="0" smtClean="0"/>
                        <a:t>35095</a:t>
                      </a:r>
                      <a:endParaRPr lang="en-US" sz="2000" b="1" dirty="0"/>
                    </a:p>
                  </a:txBody>
                  <a:tcPr anchor="ctr"/>
                </a:tc>
                <a:tc>
                  <a:txBody>
                    <a:bodyPr/>
                    <a:lstStyle/>
                    <a:p>
                      <a:pPr algn="ctr"/>
                      <a:r>
                        <a:rPr lang="fa-IR" sz="2000" b="1" dirty="0" smtClean="0"/>
                        <a:t>430311</a:t>
                      </a:r>
                      <a:endParaRPr lang="en-US" sz="2000" b="1" dirty="0"/>
                    </a:p>
                  </a:txBody>
                  <a:tcPr anchor="ctr"/>
                </a:tc>
                <a:tc>
                  <a:txBody>
                    <a:bodyPr/>
                    <a:lstStyle/>
                    <a:p>
                      <a:r>
                        <a:rPr lang="fa-IR" sz="2000" b="1" dirty="0" smtClean="0"/>
                        <a:t>تعداد</a:t>
                      </a:r>
                      <a:endParaRPr lang="en-US" sz="2000" b="1" dirty="0"/>
                    </a:p>
                  </a:txBody>
                  <a:tcPr anchor="ctr"/>
                </a:tc>
              </a:tr>
              <a:tr h="934563">
                <a:tc>
                  <a:txBody>
                    <a:bodyPr/>
                    <a:lstStyle/>
                    <a:p>
                      <a:pPr algn="ctr"/>
                      <a:r>
                        <a:rPr lang="fa-IR" sz="2000" b="1" dirty="0" smtClean="0"/>
                        <a:t>76/4%</a:t>
                      </a:r>
                      <a:endParaRPr lang="en-US" sz="2000" b="1" dirty="0"/>
                    </a:p>
                  </a:txBody>
                  <a:tcPr anchor="ctr"/>
                </a:tc>
                <a:tc>
                  <a:txBody>
                    <a:bodyPr/>
                    <a:lstStyle/>
                    <a:p>
                      <a:pPr algn="ctr"/>
                      <a:r>
                        <a:rPr lang="fa-IR" sz="2000" b="1" dirty="0" smtClean="0"/>
                        <a:t>19/1%</a:t>
                      </a:r>
                      <a:endParaRPr lang="en-US" sz="2000" b="1" dirty="0"/>
                    </a:p>
                  </a:txBody>
                  <a:tcPr anchor="ctr"/>
                </a:tc>
                <a:tc>
                  <a:txBody>
                    <a:bodyPr/>
                    <a:lstStyle/>
                    <a:p>
                      <a:pPr algn="ctr"/>
                      <a:r>
                        <a:rPr lang="fa-IR" sz="2000" b="1" dirty="0" smtClean="0"/>
                        <a:t>20/2%</a:t>
                      </a:r>
                      <a:endParaRPr lang="en-US" sz="2000" b="1" dirty="0"/>
                    </a:p>
                  </a:txBody>
                  <a:tcPr anchor="ctr"/>
                </a:tc>
                <a:tc>
                  <a:txBody>
                    <a:bodyPr/>
                    <a:lstStyle/>
                    <a:p>
                      <a:pPr algn="ctr"/>
                      <a:r>
                        <a:rPr lang="fa-IR" sz="2000" b="1" dirty="0" smtClean="0"/>
                        <a:t>8/15 %</a:t>
                      </a:r>
                      <a:endParaRPr lang="en-US" sz="2000" b="1" dirty="0"/>
                    </a:p>
                  </a:txBody>
                  <a:tcPr anchor="ctr"/>
                </a:tc>
                <a:tc>
                  <a:txBody>
                    <a:bodyPr/>
                    <a:lstStyle/>
                    <a:p>
                      <a:pPr algn="ctr"/>
                      <a:r>
                        <a:rPr lang="fa-IR" sz="2000" b="1" dirty="0" smtClean="0"/>
                        <a:t>12/1%</a:t>
                      </a:r>
                      <a:endParaRPr lang="en-US" sz="2000" b="1" dirty="0"/>
                    </a:p>
                  </a:txBody>
                  <a:tcPr anchor="ctr"/>
                </a:tc>
                <a:tc>
                  <a:txBody>
                    <a:bodyPr/>
                    <a:lstStyle/>
                    <a:p>
                      <a:r>
                        <a:rPr lang="fa-IR" sz="2000" b="1" dirty="0" smtClean="0"/>
                        <a:t>درصد</a:t>
                      </a:r>
                      <a:endParaRPr lang="en-US" sz="2000" b="1" dirty="0"/>
                    </a:p>
                  </a:txBody>
                  <a:tcPr anchor="ctr"/>
                </a:tc>
              </a:tr>
            </a:tbl>
          </a:graphicData>
        </a:graphic>
      </p:graphicFrame>
    </p:spTree>
    <p:extLst>
      <p:ext uri="{BB962C8B-B14F-4D97-AF65-F5344CB8AC3E}">
        <p14:creationId xmlns:p14="http://schemas.microsoft.com/office/powerpoint/2010/main" val="1761404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823" y="282481"/>
            <a:ext cx="10555705" cy="530145"/>
          </a:xfrm>
          <a:prstGeom prst="rect">
            <a:avLst/>
          </a:prstGeom>
          <a:solidFill>
            <a:schemeClr val="accent3">
              <a:lumMod val="20000"/>
              <a:lumOff val="80000"/>
            </a:schemeClr>
          </a:solidFill>
        </p:spPr>
        <p:txBody>
          <a:bodyPr wrap="square">
            <a:spAutoFit/>
          </a:bodyPr>
          <a:lstStyle/>
          <a:p>
            <a:pPr algn="ctr">
              <a:lnSpc>
                <a:spcPct val="107000"/>
              </a:lnSpc>
              <a:spcAft>
                <a:spcPts val="800"/>
              </a:spcAft>
            </a:pPr>
            <a:r>
              <a:rPr lang="fa-IR" sz="2800" b="1" dirty="0">
                <a:solidFill>
                  <a:srgbClr val="00B050"/>
                </a:solidFill>
                <a:latin typeface="Calibri" panose="020F0502020204030204" pitchFamily="34" charset="0"/>
                <a:ea typeface="Calibri" panose="020F0502020204030204" pitchFamily="34" charset="0"/>
              </a:rPr>
              <a:t>وضعیت سالمندان از نظر </a:t>
            </a:r>
            <a:r>
              <a:rPr lang="fa-IR" sz="2800" b="1" dirty="0" smtClean="0">
                <a:solidFill>
                  <a:srgbClr val="00B050"/>
                </a:solidFill>
                <a:latin typeface="Calibri" panose="020F0502020204030204" pitchFamily="34" charset="0"/>
                <a:ea typeface="Calibri" panose="020F0502020204030204" pitchFamily="34" charset="0"/>
              </a:rPr>
              <a:t>واکسیناسیون تا مورخ 30/11/1400</a:t>
            </a:r>
            <a:endParaRPr lang="en-US"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33891225"/>
              </p:ext>
            </p:extLst>
          </p:nvPr>
        </p:nvGraphicFramePr>
        <p:xfrm>
          <a:off x="1828797" y="1022942"/>
          <a:ext cx="9357363" cy="4097700"/>
        </p:xfrm>
        <a:graphic>
          <a:graphicData uri="http://schemas.openxmlformats.org/drawingml/2006/table">
            <a:tbl>
              <a:tblPr firstRow="1" bandRow="1">
                <a:tableStyleId>{22838BEF-8BB2-4498-84A7-C5851F593DF1}</a:tableStyleId>
              </a:tblPr>
              <a:tblGrid>
                <a:gridCol w="1767019"/>
                <a:gridCol w="1754660"/>
                <a:gridCol w="2178084"/>
                <a:gridCol w="2388824"/>
                <a:gridCol w="1268776"/>
              </a:tblGrid>
              <a:tr h="1509679">
                <a:tc>
                  <a:txBody>
                    <a:bodyPr/>
                    <a:lstStyle/>
                    <a:p>
                      <a:pPr algn="ctr"/>
                      <a:r>
                        <a:rPr lang="fa-IR" sz="2800" dirty="0" smtClean="0"/>
                        <a:t>نوبت سوم</a:t>
                      </a:r>
                      <a:endParaRPr lang="en-US" sz="2800" dirty="0"/>
                    </a:p>
                  </a:txBody>
                  <a:tcPr anchor="ct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algn="ctr"/>
                      <a:r>
                        <a:rPr lang="fa-IR" sz="2800" dirty="0" smtClean="0"/>
                        <a:t>نوبت دوم</a:t>
                      </a:r>
                      <a:endParaRPr lang="en-US" sz="2800" dirty="0"/>
                    </a:p>
                  </a:txBody>
                  <a:tcPr anchor="ct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algn="ctr"/>
                      <a:r>
                        <a:rPr lang="fa-IR" sz="2800" dirty="0" smtClean="0"/>
                        <a:t>نوبت اول</a:t>
                      </a:r>
                      <a:endParaRPr lang="en-US" sz="2800" dirty="0"/>
                    </a:p>
                  </a:txBody>
                  <a:tcPr anchor="ctr">
                    <a:solidFill>
                      <a:schemeClr val="accent2">
                        <a:lumMod val="40000"/>
                        <a:lumOff val="60000"/>
                      </a:schemeClr>
                    </a:solidFill>
                  </a:tcPr>
                </a:tc>
                <a:tc>
                  <a:txBody>
                    <a:bodyPr/>
                    <a:lstStyle/>
                    <a:p>
                      <a:pPr algn="ctr"/>
                      <a:r>
                        <a:rPr lang="fa-IR" sz="2800" dirty="0" smtClean="0"/>
                        <a:t>تعداد کل سالمندان</a:t>
                      </a:r>
                      <a:endParaRPr lang="en-US" sz="2800" dirty="0"/>
                    </a:p>
                  </a:txBody>
                  <a:tcPr anchor="ctr">
                    <a:solidFill>
                      <a:schemeClr val="accent2">
                        <a:lumMod val="40000"/>
                        <a:lumOff val="60000"/>
                      </a:schemeClr>
                    </a:solidFill>
                  </a:tcPr>
                </a:tc>
                <a:tc>
                  <a:txBody>
                    <a:bodyPr/>
                    <a:lstStyle/>
                    <a:p>
                      <a:endParaRPr lang="en-US" sz="2800" dirty="0"/>
                    </a:p>
                  </a:txBody>
                  <a:tcPr>
                    <a:solidFill>
                      <a:schemeClr val="accent2">
                        <a:lumMod val="40000"/>
                        <a:lumOff val="60000"/>
                      </a:schemeClr>
                    </a:solidFill>
                  </a:tcPr>
                </a:tc>
              </a:tr>
              <a:tr h="1653458">
                <a:tc>
                  <a:txBody>
                    <a:bodyPr/>
                    <a:lstStyle/>
                    <a:p>
                      <a:pPr algn="ctr"/>
                      <a:r>
                        <a:rPr lang="fa-IR" sz="3200" b="1" dirty="0" smtClean="0"/>
                        <a:t>334031</a:t>
                      </a:r>
                      <a:endParaRPr lang="en-US" sz="3200" b="1" dirty="0"/>
                    </a:p>
                  </a:txBody>
                  <a:tcPr anchor="ctr">
                    <a:lnR w="12700" cap="flat" cmpd="sng" algn="ctr">
                      <a:solidFill>
                        <a:schemeClr val="tx1"/>
                      </a:solidFill>
                      <a:prstDash val="solid"/>
                      <a:round/>
                      <a:headEnd type="none" w="med" len="med"/>
                      <a:tailEnd type="none" w="med" len="med"/>
                    </a:lnR>
                  </a:tcPr>
                </a:tc>
                <a:tc>
                  <a:txBody>
                    <a:bodyPr/>
                    <a:lstStyle/>
                    <a:p>
                      <a:pPr algn="ctr"/>
                      <a:r>
                        <a:rPr lang="fa-IR" sz="3200" b="1" dirty="0" smtClean="0"/>
                        <a:t>452682</a:t>
                      </a:r>
                      <a:endParaRPr lang="en-US" sz="3200" b="1" dirty="0"/>
                    </a:p>
                  </a:txBody>
                  <a:tcPr anchor="ctr">
                    <a:lnL w="12700" cap="flat" cmpd="sng" algn="ctr">
                      <a:solidFill>
                        <a:schemeClr val="tx1"/>
                      </a:solidFill>
                      <a:prstDash val="solid"/>
                      <a:round/>
                      <a:headEnd type="none" w="med" len="med"/>
                      <a:tailEnd type="none" w="med" len="med"/>
                    </a:lnL>
                  </a:tcPr>
                </a:tc>
                <a:tc>
                  <a:txBody>
                    <a:bodyPr/>
                    <a:lstStyle/>
                    <a:p>
                      <a:pPr algn="ctr"/>
                      <a:r>
                        <a:rPr lang="fa-IR" sz="3200" b="1" dirty="0" smtClean="0"/>
                        <a:t>481561</a:t>
                      </a:r>
                      <a:endParaRPr lang="en-US" sz="3200" b="1" dirty="0"/>
                    </a:p>
                  </a:txBody>
                  <a:tcPr anchor="ctr"/>
                </a:tc>
                <a:tc>
                  <a:txBody>
                    <a:bodyPr/>
                    <a:lstStyle/>
                    <a:p>
                      <a:pPr algn="ctr"/>
                      <a:r>
                        <a:rPr lang="fa-IR" sz="3200" b="1" dirty="0" smtClean="0"/>
                        <a:t>488010</a:t>
                      </a:r>
                      <a:endParaRPr lang="en-US" sz="3200" b="1" dirty="0"/>
                    </a:p>
                  </a:txBody>
                  <a:tcPr anchor="ctr"/>
                </a:tc>
                <a:tc>
                  <a:txBody>
                    <a:bodyPr/>
                    <a:lstStyle/>
                    <a:p>
                      <a:r>
                        <a:rPr lang="fa-IR" sz="3200" b="1" dirty="0" smtClean="0"/>
                        <a:t>تعداد</a:t>
                      </a:r>
                      <a:endParaRPr lang="en-US" sz="3200" b="1" dirty="0"/>
                    </a:p>
                  </a:txBody>
                  <a:tcPr anchor="ctr"/>
                </a:tc>
              </a:tr>
              <a:tr h="934563">
                <a:tc>
                  <a:txBody>
                    <a:bodyPr/>
                    <a:lstStyle/>
                    <a:p>
                      <a:pPr algn="ctr"/>
                      <a:r>
                        <a:rPr lang="fa-IR" sz="3200" b="1" dirty="0" smtClean="0"/>
                        <a:t>68/4</a:t>
                      </a:r>
                      <a:endParaRPr lang="en-US" sz="3200" b="1" dirty="0"/>
                    </a:p>
                  </a:txBody>
                  <a:tcPr anchor="ctr">
                    <a:lnR w="12700" cap="flat" cmpd="sng" algn="ctr">
                      <a:solidFill>
                        <a:schemeClr val="tx1"/>
                      </a:solidFill>
                      <a:prstDash val="solid"/>
                      <a:round/>
                      <a:headEnd type="none" w="med" len="med"/>
                      <a:tailEnd type="none" w="med" len="med"/>
                    </a:lnR>
                  </a:tcPr>
                </a:tc>
                <a:tc>
                  <a:txBody>
                    <a:bodyPr/>
                    <a:lstStyle/>
                    <a:p>
                      <a:pPr algn="ctr"/>
                      <a:r>
                        <a:rPr lang="fa-IR" sz="3200" b="1" dirty="0" smtClean="0"/>
                        <a:t>92/7</a:t>
                      </a:r>
                      <a:endParaRPr lang="en-US" sz="3200" b="1" dirty="0"/>
                    </a:p>
                  </a:txBody>
                  <a:tcPr anchor="ctr">
                    <a:lnL w="12700" cap="flat" cmpd="sng" algn="ctr">
                      <a:solidFill>
                        <a:schemeClr val="tx1"/>
                      </a:solidFill>
                      <a:prstDash val="solid"/>
                      <a:round/>
                      <a:headEnd type="none" w="med" len="med"/>
                      <a:tailEnd type="none" w="med" len="med"/>
                    </a:lnL>
                  </a:tcPr>
                </a:tc>
                <a:tc>
                  <a:txBody>
                    <a:bodyPr/>
                    <a:lstStyle/>
                    <a:p>
                      <a:pPr algn="ctr"/>
                      <a:r>
                        <a:rPr lang="fa-IR" sz="3200" b="1" dirty="0" smtClean="0"/>
                        <a:t>98/7</a:t>
                      </a:r>
                      <a:endParaRPr lang="en-US" sz="3200" b="1" dirty="0"/>
                    </a:p>
                  </a:txBody>
                  <a:tcPr anchor="ctr"/>
                </a:tc>
                <a:tc>
                  <a:txBody>
                    <a:bodyPr/>
                    <a:lstStyle/>
                    <a:p>
                      <a:pPr algn="ctr"/>
                      <a:r>
                        <a:rPr lang="fa-IR" sz="3200" b="1" dirty="0" smtClean="0"/>
                        <a:t>12/1</a:t>
                      </a:r>
                      <a:endParaRPr lang="en-US" sz="3200" b="1" dirty="0"/>
                    </a:p>
                  </a:txBody>
                  <a:tcPr anchor="ctr"/>
                </a:tc>
                <a:tc>
                  <a:txBody>
                    <a:bodyPr/>
                    <a:lstStyle/>
                    <a:p>
                      <a:r>
                        <a:rPr lang="fa-IR" sz="3200" b="1" dirty="0" smtClean="0"/>
                        <a:t>درصد</a:t>
                      </a:r>
                      <a:endParaRPr lang="en-US" sz="3200" b="1" dirty="0"/>
                    </a:p>
                  </a:txBody>
                  <a:tcPr anchor="ctr"/>
                </a:tc>
              </a:tr>
            </a:tbl>
          </a:graphicData>
        </a:graphic>
      </p:graphicFrame>
    </p:spTree>
    <p:extLst>
      <p:ext uri="{BB962C8B-B14F-4D97-AF65-F5344CB8AC3E}">
        <p14:creationId xmlns:p14="http://schemas.microsoft.com/office/powerpoint/2010/main" val="2462898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256" y="860612"/>
            <a:ext cx="9468908" cy="1358152"/>
          </a:xfrm>
          <a:solidFill>
            <a:schemeClr val="accent2">
              <a:lumMod val="60000"/>
              <a:lumOff val="40000"/>
            </a:schemeClr>
          </a:solidFill>
        </p:spPr>
        <p:txBody>
          <a:bodyPr>
            <a:noAutofit/>
          </a:bodyPr>
          <a:lstStyle/>
          <a:p>
            <a:pPr algn="ctr">
              <a:lnSpc>
                <a:spcPct val="150000"/>
              </a:lnSpc>
            </a:pPr>
            <a:r>
              <a:rPr lang="fa-IR" sz="3200" dirty="0" smtClean="0">
                <a:cs typeface="B Titr" panose="00000700000000000000" pitchFamily="2" charset="-78"/>
              </a:rPr>
              <a:t/>
            </a:r>
            <a:br>
              <a:rPr lang="fa-IR" sz="3200" dirty="0" smtClean="0">
                <a:cs typeface="B Titr" panose="00000700000000000000" pitchFamily="2" charset="-78"/>
              </a:rPr>
            </a:br>
            <a:r>
              <a:rPr lang="fa-IR" sz="3200" dirty="0" smtClean="0">
                <a:cs typeface="B Titr" panose="00000700000000000000" pitchFamily="2" charset="-78"/>
              </a:rPr>
              <a:t>غربالگری سالمندان( از نظر بیماری کووید19) در اپیدمی کرونا</a:t>
            </a:r>
            <a:br>
              <a:rPr lang="fa-IR" sz="3200" dirty="0" smtClean="0">
                <a:cs typeface="B Titr" panose="00000700000000000000" pitchFamily="2" charset="-78"/>
              </a:rPr>
            </a:br>
            <a:endParaRPr lang="en-US" sz="3200" dirty="0">
              <a:cs typeface="B Titr" panose="000007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363336642"/>
              </p:ext>
            </p:extLst>
          </p:nvPr>
        </p:nvGraphicFramePr>
        <p:xfrm>
          <a:off x="2218441" y="3138319"/>
          <a:ext cx="8112897" cy="2743200"/>
        </p:xfrm>
        <a:graphic>
          <a:graphicData uri="http://schemas.openxmlformats.org/drawingml/2006/table">
            <a:tbl>
              <a:tblPr firstRow="1" bandRow="1">
                <a:tableStyleId>{5C22544A-7EE6-4342-B048-85BDC9FD1C3A}</a:tableStyleId>
              </a:tblPr>
              <a:tblGrid>
                <a:gridCol w="2032000"/>
                <a:gridCol w="2032000"/>
                <a:gridCol w="2032000"/>
                <a:gridCol w="2016897"/>
              </a:tblGrid>
              <a:tr h="925149">
                <a:tc>
                  <a:txBody>
                    <a:bodyPr/>
                    <a:lstStyle/>
                    <a:p>
                      <a:pPr algn="ctr"/>
                      <a:endParaRPr lang="fa-IR" sz="2000" b="1" dirty="0" smtClean="0">
                        <a:solidFill>
                          <a:schemeClr val="tx1"/>
                        </a:solidFill>
                      </a:endParaRPr>
                    </a:p>
                    <a:p>
                      <a:pPr algn="ctr"/>
                      <a:r>
                        <a:rPr lang="fa-IR" sz="2000" b="1" dirty="0" smtClean="0">
                          <a:solidFill>
                            <a:schemeClr val="tx1"/>
                          </a:solidFill>
                        </a:rPr>
                        <a:t>مرحله چهارم</a:t>
                      </a:r>
                    </a:p>
                    <a:p>
                      <a:pPr algn="ctr"/>
                      <a:endParaRPr lang="en-US" sz="2000" b="1" dirty="0">
                        <a:solidFill>
                          <a:schemeClr val="tx1"/>
                        </a:solidFill>
                      </a:endParaRPr>
                    </a:p>
                  </a:txBody>
                  <a:tcPr anchor="ctr">
                    <a:solidFill>
                      <a:schemeClr val="accent1">
                        <a:lumMod val="40000"/>
                        <a:lumOff val="60000"/>
                      </a:schemeClr>
                    </a:solidFill>
                  </a:tcPr>
                </a:tc>
                <a:tc>
                  <a:txBody>
                    <a:bodyPr/>
                    <a:lstStyle/>
                    <a:p>
                      <a:pPr algn="ctr"/>
                      <a:r>
                        <a:rPr lang="fa-IR" sz="2000" b="1" dirty="0" smtClean="0">
                          <a:solidFill>
                            <a:schemeClr val="tx1"/>
                          </a:solidFill>
                        </a:rPr>
                        <a:t>مرحله سوم</a:t>
                      </a:r>
                      <a:endParaRPr lang="en-US" sz="2000" b="1" dirty="0">
                        <a:solidFill>
                          <a:schemeClr val="tx1"/>
                        </a:solidFill>
                      </a:endParaRPr>
                    </a:p>
                  </a:txBody>
                  <a:tcPr anchor="ctr">
                    <a:solidFill>
                      <a:schemeClr val="accent1">
                        <a:lumMod val="40000"/>
                        <a:lumOff val="60000"/>
                      </a:schemeClr>
                    </a:solidFill>
                  </a:tcPr>
                </a:tc>
                <a:tc>
                  <a:txBody>
                    <a:bodyPr/>
                    <a:lstStyle/>
                    <a:p>
                      <a:pPr algn="ctr"/>
                      <a:r>
                        <a:rPr lang="fa-IR" sz="2000" b="1" dirty="0" smtClean="0">
                          <a:solidFill>
                            <a:schemeClr val="tx1"/>
                          </a:solidFill>
                        </a:rPr>
                        <a:t>مرحله دوم</a:t>
                      </a:r>
                      <a:endParaRPr lang="en-US" sz="2000" b="1" dirty="0">
                        <a:solidFill>
                          <a:schemeClr val="tx1"/>
                        </a:solidFill>
                      </a:endParaRPr>
                    </a:p>
                  </a:txBody>
                  <a:tcPr anchor="ctr">
                    <a:solidFill>
                      <a:schemeClr val="accent1">
                        <a:lumMod val="40000"/>
                        <a:lumOff val="60000"/>
                      </a:schemeClr>
                    </a:solidFill>
                  </a:tcPr>
                </a:tc>
                <a:tc>
                  <a:txBody>
                    <a:bodyPr/>
                    <a:lstStyle/>
                    <a:p>
                      <a:pPr algn="ctr"/>
                      <a:r>
                        <a:rPr lang="fa-IR" sz="2000" b="1" dirty="0" smtClean="0">
                          <a:solidFill>
                            <a:schemeClr val="tx1"/>
                          </a:solidFill>
                        </a:rPr>
                        <a:t>مرحله اول</a:t>
                      </a:r>
                      <a:endParaRPr lang="en-US" sz="2000" b="1" dirty="0">
                        <a:solidFill>
                          <a:schemeClr val="tx1"/>
                        </a:solidFill>
                      </a:endParaRPr>
                    </a:p>
                  </a:txBody>
                  <a:tcPr anchor="ctr">
                    <a:solidFill>
                      <a:schemeClr val="accent1">
                        <a:lumMod val="40000"/>
                        <a:lumOff val="60000"/>
                      </a:schemeClr>
                    </a:solidFill>
                  </a:tcPr>
                </a:tc>
              </a:tr>
              <a:tr h="1261567">
                <a:tc>
                  <a:txBody>
                    <a:bodyPr/>
                    <a:lstStyle/>
                    <a:p>
                      <a:pPr algn="ctr"/>
                      <a:r>
                        <a:rPr lang="fa-IR" sz="3600" b="1" dirty="0" smtClean="0">
                          <a:solidFill>
                            <a:srgbClr val="FF0000"/>
                          </a:solidFill>
                        </a:rPr>
                        <a:t>100</a:t>
                      </a:r>
                      <a:endParaRPr lang="en-US" sz="3600" b="1" dirty="0">
                        <a:solidFill>
                          <a:srgbClr val="FF0000"/>
                        </a:solidFill>
                      </a:endParaRPr>
                    </a:p>
                  </a:txBody>
                  <a:tcPr anchor="ctr"/>
                </a:tc>
                <a:tc>
                  <a:txBody>
                    <a:bodyPr/>
                    <a:lstStyle/>
                    <a:p>
                      <a:pPr algn="ctr"/>
                      <a:r>
                        <a:rPr lang="fa-IR" sz="3600" b="1" dirty="0" smtClean="0">
                          <a:solidFill>
                            <a:srgbClr val="FF0000"/>
                          </a:solidFill>
                        </a:rPr>
                        <a:t>92/2</a:t>
                      </a:r>
                      <a:endParaRPr lang="en-US" sz="3600" b="1" dirty="0">
                        <a:solidFill>
                          <a:srgbClr val="FF0000"/>
                        </a:solidFill>
                      </a:endParaRPr>
                    </a:p>
                  </a:txBody>
                  <a:tcPr anchor="ctr"/>
                </a:tc>
                <a:tc>
                  <a:txBody>
                    <a:bodyPr/>
                    <a:lstStyle/>
                    <a:p>
                      <a:pPr algn="ctr"/>
                      <a:endParaRPr lang="fa-IR" sz="3600" b="1" dirty="0" smtClean="0">
                        <a:solidFill>
                          <a:srgbClr val="FF0000"/>
                        </a:solidFill>
                      </a:endParaRPr>
                    </a:p>
                    <a:p>
                      <a:pPr algn="ctr"/>
                      <a:r>
                        <a:rPr lang="fa-IR" sz="3600" b="1" dirty="0" smtClean="0">
                          <a:solidFill>
                            <a:srgbClr val="FF0000"/>
                          </a:solidFill>
                        </a:rPr>
                        <a:t>89/4</a:t>
                      </a:r>
                    </a:p>
                    <a:p>
                      <a:pPr algn="ctr"/>
                      <a:endParaRPr lang="en-US" sz="3600" b="1" dirty="0">
                        <a:solidFill>
                          <a:srgbClr val="FF0000"/>
                        </a:solidFill>
                      </a:endParaRPr>
                    </a:p>
                  </a:txBody>
                  <a:tcPr anchor="ctr"/>
                </a:tc>
                <a:tc>
                  <a:txBody>
                    <a:bodyPr/>
                    <a:lstStyle/>
                    <a:p>
                      <a:pPr algn="ctr"/>
                      <a:r>
                        <a:rPr lang="fa-IR" sz="3600" b="1" dirty="0" smtClean="0">
                          <a:solidFill>
                            <a:srgbClr val="FF0000"/>
                          </a:solidFill>
                        </a:rPr>
                        <a:t>91/8</a:t>
                      </a:r>
                      <a:endParaRPr lang="en-US" sz="3600" b="1" dirty="0">
                        <a:solidFill>
                          <a:srgbClr val="FF0000"/>
                        </a:solidFill>
                      </a:endParaRPr>
                    </a:p>
                  </a:txBody>
                  <a:tcPr anchor="ctr"/>
                </a:tc>
              </a:tr>
            </a:tbl>
          </a:graphicData>
        </a:graphic>
      </p:graphicFrame>
    </p:spTree>
    <p:extLst>
      <p:ext uri="{BB962C8B-B14F-4D97-AF65-F5344CB8AC3E}">
        <p14:creationId xmlns:p14="http://schemas.microsoft.com/office/powerpoint/2010/main" val="1356903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11"/>
          <p:cNvSpPr txBox="1">
            <a:spLocks noChangeArrowheads="1"/>
          </p:cNvSpPr>
          <p:nvPr/>
        </p:nvSpPr>
        <p:spPr bwMode="auto">
          <a:xfrm rot="10800000" flipV="1">
            <a:off x="1577789" y="319427"/>
            <a:ext cx="8847138" cy="646331"/>
          </a:xfrm>
          <a:prstGeom prst="rect">
            <a:avLst/>
          </a:prstGeom>
          <a:solidFill>
            <a:schemeClr val="accent2">
              <a:lumMod val="60000"/>
              <a:lumOff val="40000"/>
            </a:schemeClr>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fontAlgn="base" hangingPunct="1">
              <a:spcBef>
                <a:spcPct val="50000"/>
              </a:spcBef>
              <a:spcAft>
                <a:spcPct val="0"/>
              </a:spcAft>
            </a:pPr>
            <a:r>
              <a:rPr lang="fa-IR" sz="3600" b="1" dirty="0" smtClean="0">
                <a:solidFill>
                  <a:srgbClr val="000000"/>
                </a:solidFill>
                <a:cs typeface="B Titr" panose="00000700000000000000" pitchFamily="2" charset="-78"/>
              </a:rPr>
              <a:t>اطلاعات سالمندان </a:t>
            </a:r>
            <a:r>
              <a:rPr lang="fa-IR" sz="3600" b="1" dirty="0">
                <a:cs typeface="B Titr" panose="00000700000000000000" pitchFamily="2" charset="-78"/>
              </a:rPr>
              <a:t>دانشگاه علوم پزشکی </a:t>
            </a:r>
            <a:r>
              <a:rPr lang="fa-IR" sz="3600" b="1" dirty="0" smtClean="0">
                <a:cs typeface="B Titr" panose="00000700000000000000" pitchFamily="2" charset="-78"/>
              </a:rPr>
              <a:t>تبریز 1400</a:t>
            </a:r>
            <a:endParaRPr lang="en-US" sz="3600" b="1" dirty="0">
              <a:cs typeface="B Titr" panose="000007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11644767"/>
              </p:ext>
            </p:extLst>
          </p:nvPr>
        </p:nvGraphicFramePr>
        <p:xfrm>
          <a:off x="481105" y="1331259"/>
          <a:ext cx="11321143" cy="4599675"/>
        </p:xfrm>
        <a:graphic>
          <a:graphicData uri="http://schemas.openxmlformats.org/drawingml/2006/table">
            <a:tbl>
              <a:tblPr rtl="1" firstRow="1" bandRow="1">
                <a:tableStyleId>{5C22544A-7EE6-4342-B048-85BDC9FD1C3A}</a:tableStyleId>
              </a:tblPr>
              <a:tblGrid>
                <a:gridCol w="9268190">
                  <a:extLst>
                    <a:ext uri="{9D8B030D-6E8A-4147-A177-3AD203B41FA5}">
                      <a16:colId xmlns="" xmlns:a16="http://schemas.microsoft.com/office/drawing/2014/main" val="20000"/>
                    </a:ext>
                  </a:extLst>
                </a:gridCol>
                <a:gridCol w="2052953">
                  <a:extLst>
                    <a:ext uri="{9D8B030D-6E8A-4147-A177-3AD203B41FA5}">
                      <a16:colId xmlns="" xmlns:a16="http://schemas.microsoft.com/office/drawing/2014/main" val="20004"/>
                    </a:ext>
                  </a:extLst>
                </a:gridCol>
              </a:tblGrid>
              <a:tr h="1425388">
                <a:tc>
                  <a:txBody>
                    <a:bodyPr/>
                    <a:lstStyle/>
                    <a:p>
                      <a:pPr algn="ctr"/>
                      <a:r>
                        <a:rPr lang="fa-IR" sz="3200" b="1" kern="1200" dirty="0" smtClean="0">
                          <a:solidFill>
                            <a:schemeClr val="tx1"/>
                          </a:solidFill>
                          <a:latin typeface="+mn-lt"/>
                          <a:ea typeface="+mn-ea"/>
                          <a:cs typeface="B Zar" panose="00000400000000000000" pitchFamily="2" charset="-78"/>
                        </a:rPr>
                        <a:t>نسبت سالمندان به کل جمعیت تحت پوشش                                دانشگاه علوم پزشکی تبریز در سال1400</a:t>
                      </a:r>
                      <a:endParaRPr lang="en-US" sz="3200" b="1" kern="1200" dirty="0">
                        <a:solidFill>
                          <a:schemeClr val="tx1"/>
                        </a:solidFill>
                        <a:latin typeface="+mn-lt"/>
                        <a:ea typeface="+mn-ea"/>
                        <a:cs typeface="B Zar" panose="00000400000000000000" pitchFamily="2" charset="-78"/>
                      </a:endParaRPr>
                    </a:p>
                  </a:txBody>
                  <a:tcPr anchor="ctr">
                    <a:solidFill>
                      <a:schemeClr val="accent1">
                        <a:lumMod val="60000"/>
                        <a:lumOff val="40000"/>
                      </a:schemeClr>
                    </a:solidFill>
                  </a:tcPr>
                </a:tc>
                <a:tc>
                  <a:txBody>
                    <a:bodyPr/>
                    <a:lstStyle/>
                    <a:p>
                      <a:pPr algn="ctr" rtl="1"/>
                      <a:r>
                        <a:rPr lang="fa-IR" sz="4000" b="1" dirty="0" smtClean="0">
                          <a:solidFill>
                            <a:schemeClr val="tx1"/>
                          </a:solidFill>
                          <a:cs typeface="B Badr" pitchFamily="2" charset="-78"/>
                        </a:rPr>
                        <a:t>12/1</a:t>
                      </a:r>
                      <a:r>
                        <a:rPr lang="fa-IR" sz="3600" b="1" dirty="0" smtClean="0">
                          <a:solidFill>
                            <a:schemeClr val="tx1"/>
                          </a:solidFill>
                          <a:cs typeface="B Badr" pitchFamily="2" charset="-78"/>
                        </a:rPr>
                        <a:t>%</a:t>
                      </a:r>
                      <a:endParaRPr lang="fa-IR" sz="3600" b="1" dirty="0">
                        <a:solidFill>
                          <a:schemeClr val="tx1"/>
                        </a:solidFill>
                        <a:cs typeface="B Badr" pitchFamily="2" charset="-78"/>
                      </a:endParaRPr>
                    </a:p>
                  </a:txBody>
                  <a:tcPr anchor="ctr">
                    <a:solidFill>
                      <a:schemeClr val="accent1">
                        <a:lumMod val="60000"/>
                        <a:lumOff val="40000"/>
                      </a:schemeClr>
                    </a:solidFill>
                  </a:tcPr>
                </a:tc>
                <a:extLst>
                  <a:ext uri="{0D108BD9-81ED-4DB2-BD59-A6C34878D82A}">
                    <a16:rowId xmlns="" xmlns:a16="http://schemas.microsoft.com/office/drawing/2014/main" val="10001"/>
                  </a:ext>
                </a:extLst>
              </a:tr>
              <a:tr h="1040192">
                <a:tc>
                  <a:txBody>
                    <a:bodyPr/>
                    <a:lstStyle/>
                    <a:p>
                      <a:pPr algn="ctr" rtl="1"/>
                      <a:r>
                        <a:rPr lang="fa-IR" sz="3200" b="1" kern="1200" dirty="0" smtClean="0">
                          <a:solidFill>
                            <a:srgbClr val="7030A0"/>
                          </a:solidFill>
                          <a:latin typeface="+mn-lt"/>
                          <a:ea typeface="+mn-ea"/>
                          <a:cs typeface="B Zar" panose="00000400000000000000" pitchFamily="2" charset="-78"/>
                        </a:rPr>
                        <a:t>تعداد سالمندان در مراکز نگهداری</a:t>
                      </a:r>
                      <a:endParaRPr lang="fa-IR" sz="3200" b="1" kern="1200" dirty="0">
                        <a:solidFill>
                          <a:srgbClr val="7030A0"/>
                        </a:solidFill>
                        <a:latin typeface="+mn-lt"/>
                        <a:ea typeface="+mn-ea"/>
                        <a:cs typeface="B Zar" panose="00000400000000000000" pitchFamily="2" charset="-78"/>
                      </a:endParaRPr>
                    </a:p>
                  </a:txBody>
                  <a:tcPr anchor="ctr"/>
                </a:tc>
                <a:tc>
                  <a:txBody>
                    <a:bodyPr/>
                    <a:lstStyle/>
                    <a:p>
                      <a:pPr algn="ctr" rtl="1"/>
                      <a:r>
                        <a:rPr lang="fa-IR" sz="3600" b="1" kern="1200" dirty="0" smtClean="0">
                          <a:solidFill>
                            <a:srgbClr val="7030A0"/>
                          </a:solidFill>
                          <a:latin typeface="+mn-lt"/>
                          <a:ea typeface="+mn-ea"/>
                          <a:cs typeface="B Zar" panose="00000400000000000000" pitchFamily="2" charset="-78"/>
                        </a:rPr>
                        <a:t>380</a:t>
                      </a:r>
                      <a:endParaRPr lang="fa-IR" sz="3600" b="1" kern="1200" dirty="0">
                        <a:solidFill>
                          <a:srgbClr val="7030A0"/>
                        </a:solidFill>
                        <a:latin typeface="+mn-lt"/>
                        <a:ea typeface="+mn-ea"/>
                        <a:cs typeface="B Zar" panose="00000400000000000000" pitchFamily="2" charset="-78"/>
                      </a:endParaRPr>
                    </a:p>
                  </a:txBody>
                  <a:tcPr anchor="ctr"/>
                </a:tc>
                <a:extLst>
                  <a:ext uri="{0D108BD9-81ED-4DB2-BD59-A6C34878D82A}">
                    <a16:rowId xmlns="" xmlns:a16="http://schemas.microsoft.com/office/drawing/2014/main" val="10002"/>
                  </a:ext>
                </a:extLst>
              </a:tr>
              <a:tr h="1093903">
                <a:tc>
                  <a:txBody>
                    <a:bodyPr/>
                    <a:lstStyle/>
                    <a:p>
                      <a:pPr algn="ctr" rtl="1"/>
                      <a:r>
                        <a:rPr lang="fa-IR" sz="3200" b="1" kern="1200" dirty="0" smtClean="0">
                          <a:solidFill>
                            <a:schemeClr val="accent6">
                              <a:lumMod val="50000"/>
                            </a:schemeClr>
                          </a:solidFill>
                          <a:latin typeface="+mn-lt"/>
                          <a:ea typeface="+mn-ea"/>
                          <a:cs typeface="B Zar" panose="00000400000000000000" pitchFamily="2" charset="-78"/>
                        </a:rPr>
                        <a:t>نسبت سالمندانی که در منزل نگهداری می شوند</a:t>
                      </a:r>
                      <a:endParaRPr lang="fa-IR" sz="3200" b="1" kern="1200" dirty="0">
                        <a:solidFill>
                          <a:schemeClr val="accent6">
                            <a:lumMod val="50000"/>
                          </a:schemeClr>
                        </a:solidFill>
                        <a:latin typeface="+mn-lt"/>
                        <a:ea typeface="+mn-ea"/>
                        <a:cs typeface="B Zar" panose="00000400000000000000" pitchFamily="2" charset="-78"/>
                      </a:endParaRPr>
                    </a:p>
                  </a:txBody>
                  <a:tcPr anchor="ctr"/>
                </a:tc>
                <a:tc>
                  <a:txBody>
                    <a:bodyPr/>
                    <a:lstStyle/>
                    <a:p>
                      <a:pPr algn="ctr" rtl="1"/>
                      <a:r>
                        <a:rPr lang="fa-IR" sz="3600" b="1" kern="1200" dirty="0" smtClean="0">
                          <a:solidFill>
                            <a:schemeClr val="accent6">
                              <a:lumMod val="50000"/>
                            </a:schemeClr>
                          </a:solidFill>
                          <a:latin typeface="+mn-lt"/>
                          <a:ea typeface="+mn-ea"/>
                          <a:cs typeface="B Zar" panose="00000400000000000000" pitchFamily="2" charset="-78"/>
                        </a:rPr>
                        <a:t>99%</a:t>
                      </a:r>
                      <a:endParaRPr lang="fa-IR" sz="3600" b="1" kern="1200" dirty="0">
                        <a:solidFill>
                          <a:schemeClr val="accent6">
                            <a:lumMod val="50000"/>
                          </a:schemeClr>
                        </a:solidFill>
                        <a:latin typeface="+mn-lt"/>
                        <a:ea typeface="+mn-ea"/>
                        <a:cs typeface="B Zar" panose="00000400000000000000" pitchFamily="2" charset="-78"/>
                      </a:endParaRPr>
                    </a:p>
                  </a:txBody>
                  <a:tcPr anchor="ctr"/>
                </a:tc>
                <a:extLst>
                  <a:ext uri="{0D108BD9-81ED-4DB2-BD59-A6C34878D82A}">
                    <a16:rowId xmlns="" xmlns:a16="http://schemas.microsoft.com/office/drawing/2014/main" val="10003"/>
                  </a:ext>
                </a:extLst>
              </a:tr>
              <a:tr h="1040192">
                <a:tc>
                  <a:txBody>
                    <a:bodyPr/>
                    <a:lstStyle/>
                    <a:p>
                      <a:pPr algn="ctr" rtl="1"/>
                      <a:r>
                        <a:rPr lang="fa-IR" sz="3200" b="1" kern="1200" dirty="0" smtClean="0">
                          <a:solidFill>
                            <a:srgbClr val="FF0000"/>
                          </a:solidFill>
                          <a:latin typeface="+mn-lt"/>
                          <a:ea typeface="+mn-ea"/>
                          <a:cs typeface="B Zar" panose="00000400000000000000" pitchFamily="2" charset="-78"/>
                        </a:rPr>
                        <a:t>نسبت سالمندانی که تنها زندگی میکنند</a:t>
                      </a:r>
                      <a:endParaRPr lang="fa-IR" sz="3200" b="1" kern="1200" dirty="0">
                        <a:solidFill>
                          <a:srgbClr val="FF0000"/>
                        </a:solidFill>
                        <a:latin typeface="+mn-lt"/>
                        <a:ea typeface="+mn-ea"/>
                        <a:cs typeface="B Zar" panose="00000400000000000000" pitchFamily="2" charset="-78"/>
                      </a:endParaRPr>
                    </a:p>
                  </a:txBody>
                  <a:tcPr anchor="ctr"/>
                </a:tc>
                <a:tc>
                  <a:txBody>
                    <a:bodyPr/>
                    <a:lstStyle/>
                    <a:p>
                      <a:pPr algn="ctr" rtl="1"/>
                      <a:r>
                        <a:rPr lang="fa-IR" sz="3600" b="1" kern="1200" dirty="0" smtClean="0">
                          <a:solidFill>
                            <a:srgbClr val="FF0000"/>
                          </a:solidFill>
                          <a:latin typeface="+mn-lt"/>
                          <a:ea typeface="+mn-ea"/>
                          <a:cs typeface="B Zar" panose="00000400000000000000" pitchFamily="2" charset="-78"/>
                        </a:rPr>
                        <a:t>14.3%</a:t>
                      </a:r>
                      <a:endParaRPr lang="fa-IR" sz="3600" b="1" kern="1200" dirty="0">
                        <a:solidFill>
                          <a:srgbClr val="FF0000"/>
                        </a:solidFill>
                        <a:latin typeface="+mn-lt"/>
                        <a:ea typeface="+mn-ea"/>
                        <a:cs typeface="B Zar" panose="00000400000000000000" pitchFamily="2" charset="-78"/>
                      </a:endParaRPr>
                    </a:p>
                  </a:txBody>
                  <a:tcPr anchor="ctr"/>
                </a:tc>
              </a:tr>
            </a:tbl>
          </a:graphicData>
        </a:graphic>
      </p:graphicFrame>
    </p:spTree>
    <p:extLst>
      <p:ext uri="{BB962C8B-B14F-4D97-AF65-F5344CB8AC3E}">
        <p14:creationId xmlns:p14="http://schemas.microsoft.com/office/powerpoint/2010/main" val="3749424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1555115"/>
            <a:ext cx="11216640" cy="1325563"/>
          </a:xfrm>
          <a:solidFill>
            <a:schemeClr val="accent1">
              <a:lumMod val="20000"/>
              <a:lumOff val="80000"/>
            </a:schemeClr>
          </a:solidFill>
        </p:spPr>
        <p:txBody>
          <a:bodyPr>
            <a:normAutofit/>
          </a:bodyPr>
          <a:lstStyle/>
          <a:p>
            <a:r>
              <a:rPr lang="fa-IR" sz="3200" b="1" dirty="0" smtClean="0"/>
              <a:t>مقایسه وضعیت فوتی ها در اثر کرونا در مراکز نگهداری شبانه روزی </a:t>
            </a:r>
            <a:r>
              <a:rPr lang="fa-IR" sz="3200" b="1" dirty="0"/>
              <a:t>سالمندان</a:t>
            </a:r>
            <a:endParaRPr lang="en-US" sz="32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87740681"/>
              </p:ext>
            </p:extLst>
          </p:nvPr>
        </p:nvGraphicFramePr>
        <p:xfrm>
          <a:off x="350520" y="259082"/>
          <a:ext cx="11216639" cy="5852060"/>
        </p:xfrm>
        <a:graphic>
          <a:graphicData uri="http://schemas.openxmlformats.org/drawingml/2006/table">
            <a:tbl>
              <a:tblPr firstRow="1" firstCol="1" bandRow="1"/>
              <a:tblGrid>
                <a:gridCol w="2204939"/>
                <a:gridCol w="3741679"/>
                <a:gridCol w="3060283"/>
                <a:gridCol w="2209738"/>
              </a:tblGrid>
              <a:tr h="792478">
                <a:tc>
                  <a:txBody>
                    <a:bodyPr/>
                    <a:lstStyle/>
                    <a:p>
                      <a:pPr algn="ctr">
                        <a:lnSpc>
                          <a:spcPct val="107000"/>
                        </a:lnSpc>
                        <a:spcAft>
                          <a:spcPts val="0"/>
                        </a:spcAft>
                      </a:pPr>
                      <a:r>
                        <a:rPr lang="fa-IR" sz="2400" b="1">
                          <a:effectLst/>
                          <a:latin typeface="Calibri" panose="020F0502020204030204" pitchFamily="34" charset="0"/>
                          <a:ea typeface="Calibri" panose="020F0502020204030204" pitchFamily="34" charset="0"/>
                          <a:cs typeface="B Nazanin" panose="00000400000000000000" pitchFamily="2" charset="-78"/>
                        </a:rPr>
                        <a:t>درصد فوتی</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fa-IR" sz="2400" b="1">
                          <a:effectLst/>
                          <a:latin typeface="Calibri" panose="020F0502020204030204" pitchFamily="34" charset="0"/>
                          <a:ea typeface="Calibri" panose="020F0502020204030204" pitchFamily="34" charset="0"/>
                          <a:cs typeface="B Nazanin" panose="00000400000000000000" pitchFamily="2" charset="-78"/>
                        </a:rPr>
                        <a:t>تعداد فوتی سالمند در اثر کرونا</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fa-IR" sz="2400" b="1">
                          <a:effectLst/>
                          <a:latin typeface="Calibri" panose="020F0502020204030204" pitchFamily="34" charset="0"/>
                          <a:ea typeface="Calibri" panose="020F0502020204030204" pitchFamily="34" charset="0"/>
                          <a:cs typeface="B Nazanin" panose="00000400000000000000" pitchFamily="2" charset="-78"/>
                        </a:rPr>
                        <a:t>تعداد مددجوی سالمند</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fa-IR" sz="2400" b="1" dirty="0">
                          <a:effectLst/>
                          <a:latin typeface="Calibri" panose="020F0502020204030204" pitchFamily="34" charset="0"/>
                          <a:ea typeface="Calibri" panose="020F0502020204030204" pitchFamily="34" charset="0"/>
                          <a:cs typeface="B Titr" panose="00000700000000000000" pitchFamily="2" charset="-78"/>
                        </a:rPr>
                        <a:t>نام دانشگاه</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568771">
                <a:tc>
                  <a:txBody>
                    <a:bodyPr/>
                    <a:lstStyle/>
                    <a:p>
                      <a:pPr algn="ctr" rtl="1">
                        <a:lnSpc>
                          <a:spcPct val="107000"/>
                        </a:lnSpc>
                        <a:spcAft>
                          <a:spcPts val="0"/>
                        </a:spcAft>
                      </a:pPr>
                      <a:r>
                        <a:rPr lang="fa-IR" sz="2400" b="1">
                          <a:effectLst/>
                          <a:latin typeface="Calibri" panose="020F0502020204030204" pitchFamily="34" charset="0"/>
                          <a:ea typeface="Calibri" panose="020F0502020204030204" pitchFamily="34" charset="0"/>
                          <a:cs typeface="B Nazanin" panose="00000400000000000000" pitchFamily="2" charset="-78"/>
                        </a:rPr>
                        <a:t>1.7</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3200" b="1">
                          <a:effectLst/>
                          <a:latin typeface="Calibri" panose="020F0502020204030204" pitchFamily="34" charset="0"/>
                          <a:ea typeface="Calibri" panose="020F0502020204030204" pitchFamily="34" charset="0"/>
                          <a:cs typeface="B Nazanin" panose="00000400000000000000" pitchFamily="2" charset="-78"/>
                        </a:rPr>
                        <a:t>33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3200" b="1">
                          <a:effectLst/>
                          <a:latin typeface="Calibri" panose="020F0502020204030204" pitchFamily="34" charset="0"/>
                          <a:ea typeface="Calibri" panose="020F0502020204030204" pitchFamily="34" charset="0"/>
                          <a:cs typeface="B Nazanin" panose="00000400000000000000" pitchFamily="2" charset="-78"/>
                        </a:rPr>
                        <a:t>1845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400" b="1" dirty="0">
                          <a:effectLst/>
                          <a:latin typeface="Calibri" panose="020F0502020204030204" pitchFamily="34" charset="0"/>
                          <a:ea typeface="Calibri" panose="020F0502020204030204" pitchFamily="34" charset="0"/>
                          <a:cs typeface="B Titr" panose="00000700000000000000" pitchFamily="2" charset="-78"/>
                        </a:rPr>
                        <a:t>ایران</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771">
                <a:tc>
                  <a:txBody>
                    <a:bodyPr/>
                    <a:lstStyle/>
                    <a:p>
                      <a:pPr algn="ctr" rtl="1">
                        <a:lnSpc>
                          <a:spcPct val="107000"/>
                        </a:lnSpc>
                        <a:spcAft>
                          <a:spcPts val="0"/>
                        </a:spcAft>
                      </a:pPr>
                      <a:r>
                        <a:rPr lang="fa-IR" sz="3200" b="1">
                          <a:effectLst/>
                          <a:latin typeface="Calibri" panose="020F0502020204030204" pitchFamily="34" charset="0"/>
                          <a:ea typeface="Calibri" panose="020F0502020204030204" pitchFamily="34" charset="0"/>
                          <a:cs typeface="B Nazanin" panose="00000400000000000000" pitchFamily="2" charset="-78"/>
                        </a:rPr>
                        <a:t>0.8</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rtl="1">
                        <a:lnSpc>
                          <a:spcPct val="107000"/>
                        </a:lnSpc>
                        <a:spcAft>
                          <a:spcPts val="0"/>
                        </a:spcAft>
                      </a:pPr>
                      <a:r>
                        <a:rPr lang="fa-IR" sz="3200" b="1">
                          <a:effectLst/>
                          <a:latin typeface="Calibri" panose="020F0502020204030204" pitchFamily="34" charset="0"/>
                          <a:ea typeface="Calibri" panose="020F0502020204030204" pitchFamily="34" charset="0"/>
                          <a:cs typeface="B Nazanin" panose="00000400000000000000" pitchFamily="2" charset="-78"/>
                        </a:rPr>
                        <a:t>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rtl="1">
                        <a:lnSpc>
                          <a:spcPct val="107000"/>
                        </a:lnSpc>
                        <a:spcAft>
                          <a:spcPts val="0"/>
                        </a:spcAft>
                      </a:pPr>
                      <a:r>
                        <a:rPr lang="fa-IR" sz="3200" b="1">
                          <a:effectLst/>
                          <a:latin typeface="Calibri" panose="020F0502020204030204" pitchFamily="34" charset="0"/>
                          <a:ea typeface="Calibri" panose="020F0502020204030204" pitchFamily="34" charset="0"/>
                          <a:cs typeface="B Nazanin" panose="00000400000000000000" pitchFamily="2" charset="-78"/>
                        </a:rPr>
                        <a:t>338</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fa-IR" sz="2400" b="1" dirty="0">
                          <a:effectLst/>
                          <a:latin typeface="Calibri" panose="020F0502020204030204" pitchFamily="34" charset="0"/>
                          <a:ea typeface="Calibri" panose="020F0502020204030204" pitchFamily="34" charset="0"/>
                          <a:cs typeface="B Titr" panose="00000700000000000000" pitchFamily="2" charset="-78"/>
                        </a:rPr>
                        <a:t>تبریز</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568771">
                <a:tc>
                  <a:txBody>
                    <a:bodyPr/>
                    <a:lstStyle/>
                    <a:p>
                      <a:pPr algn="ctr" rtl="1">
                        <a:lnSpc>
                          <a:spcPct val="107000"/>
                        </a:lnSpc>
                        <a:spcAft>
                          <a:spcPts val="0"/>
                        </a:spcAft>
                      </a:pPr>
                      <a:r>
                        <a:rPr lang="fa-IR" sz="3200" b="1">
                          <a:effectLst/>
                          <a:latin typeface="Calibri" panose="020F0502020204030204" pitchFamily="34" charset="0"/>
                          <a:ea typeface="Calibri" panose="020F0502020204030204" pitchFamily="34" charset="0"/>
                          <a:cs typeface="B Nazanin" panose="00000400000000000000" pitchFamily="2" charset="-78"/>
                        </a:rPr>
                        <a:t>2.7</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3200" b="1">
                          <a:effectLst/>
                          <a:latin typeface="Calibri" panose="020F0502020204030204" pitchFamily="34" charset="0"/>
                          <a:ea typeface="Calibri" panose="020F0502020204030204" pitchFamily="34" charset="0"/>
                          <a:cs typeface="B Nazanin" panose="00000400000000000000" pitchFamily="2" charset="-78"/>
                        </a:rPr>
                        <a:t>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3200" b="1">
                          <a:effectLst/>
                          <a:latin typeface="Calibri" panose="020F0502020204030204" pitchFamily="34" charset="0"/>
                          <a:ea typeface="Calibri" panose="020F0502020204030204" pitchFamily="34" charset="0"/>
                          <a:cs typeface="B Nazanin" panose="00000400000000000000" pitchFamily="2" charset="-78"/>
                        </a:rPr>
                        <a:t>185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400" b="1" dirty="0">
                          <a:effectLst/>
                          <a:latin typeface="Calibri" panose="020F0502020204030204" pitchFamily="34" charset="0"/>
                          <a:ea typeface="Calibri" panose="020F0502020204030204" pitchFamily="34" charset="0"/>
                          <a:cs typeface="B Titr" panose="00000700000000000000" pitchFamily="2" charset="-78"/>
                        </a:rPr>
                        <a:t>اهواز</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771">
                <a:tc>
                  <a:txBody>
                    <a:bodyPr/>
                    <a:lstStyle/>
                    <a:p>
                      <a:pPr algn="ctr" rtl="1">
                        <a:lnSpc>
                          <a:spcPct val="107000"/>
                        </a:lnSpc>
                        <a:spcAft>
                          <a:spcPts val="0"/>
                        </a:spcAft>
                      </a:pPr>
                      <a:r>
                        <a:rPr lang="fa-IR" sz="3200" b="1">
                          <a:effectLst/>
                          <a:latin typeface="Calibri" panose="020F0502020204030204" pitchFamily="34" charset="0"/>
                          <a:ea typeface="Calibri" panose="020F0502020204030204" pitchFamily="34" charset="0"/>
                          <a:cs typeface="B Nazanin" panose="00000400000000000000" pitchFamily="2" charset="-78"/>
                        </a:rPr>
                        <a:t>8.3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3200" b="1">
                          <a:effectLst/>
                          <a:latin typeface="Calibri" panose="020F0502020204030204" pitchFamily="34" charset="0"/>
                          <a:ea typeface="Calibri" panose="020F0502020204030204" pitchFamily="34" charset="0"/>
                          <a:cs typeface="B Nazanin" panose="00000400000000000000" pitchFamily="2" charset="-78"/>
                        </a:rPr>
                        <a:t>9</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3200" b="1">
                          <a:effectLst/>
                          <a:latin typeface="Calibri" panose="020F0502020204030204" pitchFamily="34" charset="0"/>
                          <a:ea typeface="Calibri" panose="020F0502020204030204" pitchFamily="34" charset="0"/>
                          <a:cs typeface="B Nazanin" panose="00000400000000000000" pitchFamily="2" charset="-78"/>
                        </a:rPr>
                        <a:t>108</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400" b="1" dirty="0">
                          <a:effectLst/>
                          <a:latin typeface="Calibri" panose="020F0502020204030204" pitchFamily="34" charset="0"/>
                          <a:ea typeface="Calibri" panose="020F0502020204030204" pitchFamily="34" charset="0"/>
                          <a:cs typeface="B Titr" panose="00000700000000000000" pitchFamily="2" charset="-78"/>
                        </a:rPr>
                        <a:t>اردبیل</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771">
                <a:tc>
                  <a:txBody>
                    <a:bodyPr/>
                    <a:lstStyle/>
                    <a:p>
                      <a:pPr algn="ctr" rtl="1">
                        <a:lnSpc>
                          <a:spcPct val="107000"/>
                        </a:lnSpc>
                        <a:spcAft>
                          <a:spcPts val="0"/>
                        </a:spcAft>
                      </a:pPr>
                      <a:r>
                        <a:rPr lang="fa-IR" sz="3200" b="1">
                          <a:effectLst/>
                          <a:latin typeface="Calibri" panose="020F0502020204030204" pitchFamily="34" charset="0"/>
                          <a:ea typeface="Calibri" panose="020F0502020204030204" pitchFamily="34" charset="0"/>
                          <a:cs typeface="B Nazanin" panose="00000400000000000000" pitchFamily="2" charset="-78"/>
                        </a:rPr>
                        <a:t>0.68</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3200" b="1">
                          <a:effectLst/>
                          <a:latin typeface="Calibri" panose="020F0502020204030204" pitchFamily="34" charset="0"/>
                          <a:ea typeface="Calibri" panose="020F0502020204030204" pitchFamily="34" charset="0"/>
                          <a:cs typeface="B Nazanin" panose="00000400000000000000" pitchFamily="2" charset="-78"/>
                        </a:rPr>
                        <a:t>10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3200" b="1">
                          <a:effectLst/>
                          <a:latin typeface="Calibri" panose="020F0502020204030204" pitchFamily="34" charset="0"/>
                          <a:ea typeface="Calibri" panose="020F0502020204030204" pitchFamily="34" charset="0"/>
                          <a:cs typeface="B Nazanin" panose="00000400000000000000" pitchFamily="2" charset="-78"/>
                        </a:rPr>
                        <a:t>1459</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400" b="1" dirty="0">
                          <a:effectLst/>
                          <a:latin typeface="Calibri" panose="020F0502020204030204" pitchFamily="34" charset="0"/>
                          <a:ea typeface="Calibri" panose="020F0502020204030204" pitchFamily="34" charset="0"/>
                          <a:cs typeface="B Titr" panose="00000700000000000000" pitchFamily="2" charset="-78"/>
                        </a:rPr>
                        <a:t>اصفهان</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771">
                <a:tc>
                  <a:txBody>
                    <a:bodyPr/>
                    <a:lstStyle/>
                    <a:p>
                      <a:pPr algn="ctr" rtl="1">
                        <a:lnSpc>
                          <a:spcPct val="107000"/>
                        </a:lnSpc>
                        <a:spcAft>
                          <a:spcPts val="0"/>
                        </a:spcAft>
                      </a:pPr>
                      <a:r>
                        <a:rPr lang="fa-IR" sz="3200" b="1">
                          <a:effectLst/>
                          <a:latin typeface="Calibri" panose="020F0502020204030204" pitchFamily="34" charset="0"/>
                          <a:ea typeface="Calibri" panose="020F0502020204030204" pitchFamily="34" charset="0"/>
                          <a:cs typeface="B Nazanin" panose="00000400000000000000" pitchFamily="2" charset="-78"/>
                        </a:rPr>
                        <a:t>1.86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3200" b="1">
                          <a:effectLst/>
                          <a:latin typeface="Calibri" panose="020F0502020204030204" pitchFamily="34" charset="0"/>
                          <a:ea typeface="Calibri" panose="020F0502020204030204" pitchFamily="34" charset="0"/>
                          <a:cs typeface="B Nazanin" panose="00000400000000000000" pitchFamily="2" charset="-78"/>
                        </a:rPr>
                        <a:t>10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3200" b="1">
                          <a:effectLst/>
                          <a:latin typeface="Calibri" panose="020F0502020204030204" pitchFamily="34" charset="0"/>
                          <a:ea typeface="Calibri" panose="020F0502020204030204" pitchFamily="34" charset="0"/>
                          <a:cs typeface="B Nazanin" panose="00000400000000000000" pitchFamily="2" charset="-78"/>
                        </a:rPr>
                        <a:t>536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400" b="1" dirty="0">
                          <a:effectLst/>
                          <a:latin typeface="Calibri" panose="020F0502020204030204" pitchFamily="34" charset="0"/>
                          <a:ea typeface="Calibri" panose="020F0502020204030204" pitchFamily="34" charset="0"/>
                          <a:cs typeface="B Titr" panose="00000700000000000000" pitchFamily="2" charset="-78"/>
                        </a:rPr>
                        <a:t>ارومیه</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771">
                <a:tc>
                  <a:txBody>
                    <a:bodyPr/>
                    <a:lstStyle/>
                    <a:p>
                      <a:pPr algn="ctr" rtl="1">
                        <a:lnSpc>
                          <a:spcPct val="107000"/>
                        </a:lnSpc>
                        <a:spcAft>
                          <a:spcPts val="0"/>
                        </a:spcAft>
                      </a:pPr>
                      <a:r>
                        <a:rPr lang="fa-IR" sz="3200" b="1">
                          <a:effectLst/>
                          <a:latin typeface="Calibri" panose="020F0502020204030204" pitchFamily="34" charset="0"/>
                          <a:ea typeface="Calibri" panose="020F0502020204030204" pitchFamily="34" charset="0"/>
                          <a:cs typeface="B Nazanin" panose="00000400000000000000" pitchFamily="2" charset="-78"/>
                        </a:rPr>
                        <a:t>5.25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3200" b="1">
                          <a:effectLst/>
                          <a:latin typeface="Calibri" panose="020F0502020204030204" pitchFamily="34" charset="0"/>
                          <a:ea typeface="Calibri" panose="020F0502020204030204" pitchFamily="34" charset="0"/>
                          <a:cs typeface="B Nazanin" panose="00000400000000000000" pitchFamily="2" charset="-78"/>
                        </a:rPr>
                        <a:t>46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3200" b="1">
                          <a:effectLst/>
                          <a:latin typeface="Calibri" panose="020F0502020204030204" pitchFamily="34" charset="0"/>
                          <a:ea typeface="Calibri" panose="020F0502020204030204" pitchFamily="34" charset="0"/>
                          <a:cs typeface="B Nazanin" panose="00000400000000000000" pitchFamily="2" charset="-78"/>
                        </a:rPr>
                        <a:t>875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400" b="1" dirty="0">
                          <a:effectLst/>
                          <a:latin typeface="Calibri" panose="020F0502020204030204" pitchFamily="34" charset="0"/>
                          <a:ea typeface="Calibri" panose="020F0502020204030204" pitchFamily="34" charset="0"/>
                          <a:cs typeface="B Titr" panose="00000700000000000000" pitchFamily="2" charset="-78"/>
                        </a:rPr>
                        <a:t>مشهد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771">
                <a:tc>
                  <a:txBody>
                    <a:bodyPr/>
                    <a:lstStyle/>
                    <a:p>
                      <a:pPr algn="ctr" rtl="1">
                        <a:lnSpc>
                          <a:spcPct val="107000"/>
                        </a:lnSpc>
                        <a:spcAft>
                          <a:spcPts val="0"/>
                        </a:spcAft>
                      </a:pPr>
                      <a:r>
                        <a:rPr lang="fa-IR" sz="3200" b="1">
                          <a:effectLst/>
                          <a:latin typeface="Calibri" panose="020F0502020204030204" pitchFamily="34" charset="0"/>
                          <a:ea typeface="Calibri" panose="020F0502020204030204" pitchFamily="34" charset="0"/>
                          <a:cs typeface="B Nazanin" panose="00000400000000000000" pitchFamily="2" charset="-78"/>
                        </a:rPr>
                        <a:t>1.76</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3200" b="1">
                          <a:effectLst/>
                          <a:latin typeface="Calibri" panose="020F0502020204030204" pitchFamily="34" charset="0"/>
                          <a:ea typeface="Calibri" panose="020F0502020204030204" pitchFamily="34" charset="0"/>
                          <a:cs typeface="B Nazanin" panose="00000400000000000000" pitchFamily="2" charset="-78"/>
                        </a:rPr>
                        <a:t>22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3200" b="1">
                          <a:effectLst/>
                          <a:latin typeface="Calibri" panose="020F0502020204030204" pitchFamily="34" charset="0"/>
                          <a:ea typeface="Calibri" panose="020F0502020204030204" pitchFamily="34" charset="0"/>
                          <a:cs typeface="B Nazanin" panose="00000400000000000000" pitchFamily="2" charset="-78"/>
                        </a:rPr>
                        <a:t>1247</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2400" b="1" dirty="0">
                          <a:effectLst/>
                          <a:latin typeface="Calibri" panose="020F0502020204030204" pitchFamily="34" charset="0"/>
                          <a:ea typeface="Calibri" panose="020F0502020204030204" pitchFamily="34" charset="0"/>
                          <a:cs typeface="B Titr" panose="00000700000000000000" pitchFamily="2" charset="-78"/>
                        </a:rPr>
                        <a:t>تهران</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414">
                <a:tc>
                  <a:txBody>
                    <a:bodyPr/>
                    <a:lstStyle/>
                    <a:p>
                      <a:pPr algn="ctr">
                        <a:lnSpc>
                          <a:spcPct val="107000"/>
                        </a:lnSpc>
                        <a:spcAft>
                          <a:spcPts val="0"/>
                        </a:spcAft>
                      </a:pPr>
                      <a:r>
                        <a:rPr lang="fa-IR" sz="1600" b="1">
                          <a:effectLst/>
                          <a:latin typeface="Calibri" panose="020F0502020204030204" pitchFamily="34" charset="0"/>
                          <a:ea typeface="Calibri" panose="020F0502020204030204" pitchFamily="34" charset="0"/>
                          <a:cs typeface="B Nazanin" panose="00000400000000000000" pitchFamily="2" charset="-78"/>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600" b="1">
                          <a:effectLst/>
                          <a:latin typeface="Calibri" panose="020F0502020204030204" pitchFamily="34" charset="0"/>
                          <a:ea typeface="Calibri" panose="020F0502020204030204" pitchFamily="34" charset="0"/>
                          <a:cs typeface="B Nazanin" panose="00000400000000000000" pitchFamily="2" charset="-78"/>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600" b="1">
                          <a:effectLst/>
                          <a:latin typeface="Calibri" panose="020F0502020204030204" pitchFamily="34" charset="0"/>
                          <a:ea typeface="Calibri" panose="020F0502020204030204" pitchFamily="34" charset="0"/>
                          <a:cs typeface="B Nazanin" panose="00000400000000000000" pitchFamily="2" charset="-78"/>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a-IR" sz="1200" b="1" dirty="0">
                          <a:effectLst/>
                          <a:latin typeface="Calibri" panose="020F0502020204030204" pitchFamily="34" charset="0"/>
                          <a:ea typeface="Calibri" panose="020F0502020204030204" pitchFamily="34" charset="0"/>
                          <a:cs typeface="B Titr" panose="00000700000000000000" pitchFamily="2"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19781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6221" y="268941"/>
            <a:ext cx="11899557" cy="6301946"/>
          </a:xfrm>
          <a:prstGeom prst="rect">
            <a:avLst/>
          </a:prstGeom>
        </p:spPr>
      </p:pic>
    </p:spTree>
    <p:extLst>
      <p:ext uri="{BB962C8B-B14F-4D97-AF65-F5344CB8AC3E}">
        <p14:creationId xmlns:p14="http://schemas.microsoft.com/office/powerpoint/2010/main" val="1092522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fa-IR" dirty="0">
                <a:cs typeface="B Nazanin" pitchFamily="2" charset="-78"/>
              </a:rPr>
              <a:t>مهمترین نیازهای سالمندان</a:t>
            </a:r>
            <a:endParaRPr lang="en-US" dirty="0"/>
          </a:p>
        </p:txBody>
      </p:sp>
      <p:sp>
        <p:nvSpPr>
          <p:cNvPr id="3" name="Content Placeholder 2"/>
          <p:cNvSpPr>
            <a:spLocks noGrp="1"/>
          </p:cNvSpPr>
          <p:nvPr>
            <p:ph idx="1"/>
          </p:nvPr>
        </p:nvSpPr>
        <p:spPr/>
        <p:txBody>
          <a:bodyPr>
            <a:normAutofit fontScale="92500" lnSpcReduction="10000"/>
          </a:bodyPr>
          <a:lstStyle/>
          <a:p>
            <a:pPr algn="just">
              <a:lnSpc>
                <a:spcPct val="150000"/>
              </a:lnSpc>
              <a:spcBef>
                <a:spcPts val="750"/>
              </a:spcBef>
            </a:pPr>
            <a:r>
              <a:rPr lang="ar-SA" dirty="0" smtClean="0">
                <a:solidFill>
                  <a:srgbClr val="494949"/>
                </a:solidFill>
                <a:latin typeface="Times New Roman"/>
                <a:ea typeface="Times New Roman"/>
                <a:cs typeface="B Nazanin"/>
              </a:rPr>
              <a:t>نیازهای </a:t>
            </a:r>
            <a:r>
              <a:rPr lang="ar-SA" dirty="0">
                <a:solidFill>
                  <a:srgbClr val="494949"/>
                </a:solidFill>
                <a:latin typeface="Times New Roman"/>
                <a:ea typeface="Times New Roman"/>
                <a:cs typeface="B Nazanin"/>
              </a:rPr>
              <a:t>مالی-اقتصادی: زن یا مردی که خود را زمانی صاحب قدرت و نفوذ اقتصادی می دانست و مدیر یا مسول دخل و خرج بود به یکباره خود را نیازمند و بدون قدرت می یابد.</a:t>
            </a:r>
            <a:endParaRPr lang="en-US" sz="2000" dirty="0">
              <a:ea typeface="Calibri"/>
              <a:cs typeface="Arial"/>
            </a:endParaRPr>
          </a:p>
          <a:p>
            <a:pPr algn="just">
              <a:lnSpc>
                <a:spcPct val="150000"/>
              </a:lnSpc>
              <a:spcBef>
                <a:spcPts val="750"/>
              </a:spcBef>
            </a:pPr>
            <a:r>
              <a:rPr lang="ar-SA" dirty="0" smtClean="0">
                <a:solidFill>
                  <a:srgbClr val="494949"/>
                </a:solidFill>
                <a:latin typeface="Times New Roman"/>
                <a:ea typeface="Times New Roman"/>
                <a:cs typeface="B Nazanin"/>
              </a:rPr>
              <a:t> </a:t>
            </a:r>
            <a:r>
              <a:rPr lang="ar-SA" dirty="0">
                <a:solidFill>
                  <a:srgbClr val="494949"/>
                </a:solidFill>
                <a:latin typeface="Times New Roman"/>
                <a:ea typeface="Times New Roman"/>
                <a:cs typeface="B Nazanin"/>
              </a:rPr>
              <a:t>نیازهای درمانی و بهداشتی: مانند مراقبتهای پزشکی، دارو، روانشناسی و </a:t>
            </a:r>
            <a:r>
              <a:rPr lang="ar-SA" dirty="0" smtClean="0">
                <a:solidFill>
                  <a:srgbClr val="494949"/>
                </a:solidFill>
                <a:latin typeface="Times New Roman"/>
                <a:ea typeface="Times New Roman"/>
                <a:cs typeface="B Nazanin"/>
              </a:rPr>
              <a:t>پرستاری</a:t>
            </a:r>
            <a:endParaRPr lang="fa-IR" sz="2000" dirty="0" smtClean="0">
              <a:ea typeface="Times New Roman"/>
              <a:cs typeface="Arial"/>
            </a:endParaRPr>
          </a:p>
          <a:p>
            <a:pPr algn="just">
              <a:lnSpc>
                <a:spcPct val="150000"/>
              </a:lnSpc>
              <a:spcBef>
                <a:spcPts val="750"/>
              </a:spcBef>
            </a:pPr>
            <a:r>
              <a:rPr lang="ar-SA" dirty="0" smtClean="0">
                <a:solidFill>
                  <a:srgbClr val="494949"/>
                </a:solidFill>
                <a:latin typeface="Times New Roman"/>
                <a:ea typeface="Times New Roman"/>
                <a:cs typeface="B Nazanin"/>
              </a:rPr>
              <a:t> </a:t>
            </a:r>
            <a:r>
              <a:rPr lang="ar-SA" dirty="0">
                <a:solidFill>
                  <a:srgbClr val="494949"/>
                </a:solidFill>
                <a:latin typeface="Times New Roman"/>
                <a:ea typeface="Times New Roman"/>
                <a:cs typeface="B Nazanin"/>
              </a:rPr>
              <a:t>نیازهای رسانه ای و تفریحی: پارک و گردش، سفر، رادیو، تلویزیون، سینما، تئاتر و روزنامه ها و...</a:t>
            </a:r>
            <a:endParaRPr lang="en-US" sz="2000" dirty="0">
              <a:ea typeface="Calibri"/>
              <a:cs typeface="Arial"/>
            </a:endParaRPr>
          </a:p>
          <a:p>
            <a:pPr algn="just">
              <a:lnSpc>
                <a:spcPct val="150000"/>
              </a:lnSpc>
              <a:spcBef>
                <a:spcPts val="750"/>
              </a:spcBef>
            </a:pPr>
            <a:r>
              <a:rPr lang="ar-SA" dirty="0" smtClean="0">
                <a:solidFill>
                  <a:srgbClr val="494949"/>
                </a:solidFill>
                <a:latin typeface="Times New Roman"/>
                <a:ea typeface="Times New Roman"/>
                <a:cs typeface="B Nazanin"/>
              </a:rPr>
              <a:t>نیازهای </a:t>
            </a:r>
            <a:r>
              <a:rPr lang="ar-SA" dirty="0">
                <a:solidFill>
                  <a:srgbClr val="494949"/>
                </a:solidFill>
                <a:latin typeface="Times New Roman"/>
                <a:ea typeface="Times New Roman"/>
                <a:cs typeface="B Nazanin"/>
              </a:rPr>
              <a:t>روانی و اجتماعی: اواخرزندگی سالمندان عموما با این تغییرات همراه است: افسردگی، زود رنجی، انتظار مرگ تدریجی، عدم سودمندی، خستگی، تغییر در الگوی خواب و بی خوابی و احساسات غم و اندوه به خاطر عدم توجه فرزندان و اطرافیان که عمری برای رفاه آنان تلاش کرده اند.</a:t>
            </a:r>
            <a:endParaRPr lang="en-US" sz="2000" dirty="0">
              <a:ea typeface="Calibri"/>
              <a:cs typeface="Arial"/>
            </a:endParaRPr>
          </a:p>
          <a:p>
            <a:endParaRPr lang="en-US" dirty="0"/>
          </a:p>
        </p:txBody>
      </p:sp>
    </p:spTree>
    <p:extLst>
      <p:ext uri="{BB962C8B-B14F-4D97-AF65-F5344CB8AC3E}">
        <p14:creationId xmlns:p14="http://schemas.microsoft.com/office/powerpoint/2010/main" val="1934610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8205" y="0"/>
            <a:ext cx="2308654" cy="1204183"/>
          </a:xfrm>
          <a:solidFill>
            <a:schemeClr val="accent1">
              <a:lumMod val="60000"/>
              <a:lumOff val="40000"/>
            </a:schemeClr>
          </a:solidFill>
        </p:spPr>
        <p:txBody>
          <a:bodyPr/>
          <a:lstStyle/>
          <a:p>
            <a:r>
              <a:rPr lang="fa-IR" dirty="0" smtClean="0"/>
              <a:t>سالمندی</a:t>
            </a:r>
            <a:endParaRPr lang="en-US" dirty="0"/>
          </a:p>
        </p:txBody>
      </p:sp>
      <p:sp>
        <p:nvSpPr>
          <p:cNvPr id="3" name="Content Placeholder 2"/>
          <p:cNvSpPr>
            <a:spLocks noGrp="1"/>
          </p:cNvSpPr>
          <p:nvPr>
            <p:ph idx="1"/>
          </p:nvPr>
        </p:nvSpPr>
        <p:spPr>
          <a:xfrm>
            <a:off x="432486" y="1334530"/>
            <a:ext cx="11479428" cy="4842433"/>
          </a:xfrm>
        </p:spPr>
        <p:txBody>
          <a:bodyPr>
            <a:normAutofit/>
          </a:bodyPr>
          <a:lstStyle/>
          <a:p>
            <a:pPr marL="457200" indent="-457200" algn="just">
              <a:lnSpc>
                <a:spcPct val="150000"/>
              </a:lnSpc>
              <a:spcBef>
                <a:spcPts val="750"/>
              </a:spcBef>
              <a:buFontTx/>
              <a:buChar char="-"/>
            </a:pPr>
            <a:r>
              <a:rPr lang="ar-SA" dirty="0">
                <a:solidFill>
                  <a:srgbClr val="494949"/>
                </a:solidFill>
                <a:latin typeface="Times New Roman"/>
                <a:ea typeface="Times New Roman"/>
                <a:cs typeface="B Nazanin"/>
              </a:rPr>
              <a:t>سالمندی باید پویا شود یعنی</a:t>
            </a:r>
            <a:r>
              <a:rPr lang="ar-SA" dirty="0" smtClean="0">
                <a:solidFill>
                  <a:srgbClr val="494949"/>
                </a:solidFill>
                <a:latin typeface="Times New Roman"/>
                <a:ea typeface="Times New Roman"/>
                <a:cs typeface="B Nazanin"/>
              </a:rPr>
              <a:t>«</a:t>
            </a:r>
            <a:r>
              <a:rPr lang="fa-IR" dirty="0" smtClean="0">
                <a:solidFill>
                  <a:srgbClr val="494949"/>
                </a:solidFill>
                <a:latin typeface="Times New Roman"/>
                <a:ea typeface="Times New Roman"/>
                <a:cs typeface="B Nazanin"/>
              </a:rPr>
              <a:t> </a:t>
            </a:r>
            <a:r>
              <a:rPr lang="ar-SA" dirty="0" smtClean="0">
                <a:solidFill>
                  <a:srgbClr val="494949"/>
                </a:solidFill>
                <a:latin typeface="Times New Roman"/>
                <a:ea typeface="Times New Roman"/>
                <a:cs typeface="B Nazanin"/>
              </a:rPr>
              <a:t>فرایند </a:t>
            </a:r>
            <a:r>
              <a:rPr lang="ar-SA" dirty="0">
                <a:solidFill>
                  <a:srgbClr val="494949"/>
                </a:solidFill>
                <a:latin typeface="Times New Roman"/>
                <a:ea typeface="Times New Roman"/>
                <a:cs typeface="B Nazanin"/>
              </a:rPr>
              <a:t>بهینه سازی فرصت ها برای سلامتی، مشارکت و امنیت به منظور افرایش کیفیت زندگی افراد رو به سالمندی است» صورت گیرد.</a:t>
            </a:r>
            <a:endParaRPr lang="fa-IR" dirty="0">
              <a:solidFill>
                <a:srgbClr val="494949"/>
              </a:solidFill>
              <a:latin typeface="Times New Roman"/>
              <a:ea typeface="Times New Roman"/>
              <a:cs typeface="B Nazanin"/>
            </a:endParaRPr>
          </a:p>
          <a:p>
            <a:pPr marL="457200" indent="-457200" algn="just">
              <a:lnSpc>
                <a:spcPct val="150000"/>
              </a:lnSpc>
              <a:spcBef>
                <a:spcPts val="750"/>
              </a:spcBef>
              <a:buFontTx/>
              <a:buChar char="-"/>
            </a:pPr>
            <a:r>
              <a:rPr lang="ar-SA" dirty="0">
                <a:solidFill>
                  <a:srgbClr val="494949"/>
                </a:solidFill>
                <a:latin typeface="Times New Roman"/>
                <a:ea typeface="Times New Roman"/>
                <a:cs typeface="B Nazanin"/>
              </a:rPr>
              <a:t> سالمندان باید مشارکت اجتماعی لازم را داشته باشند و جامعه نیز باید زمینه لازم را برای سلامت، مشارکت و امنیت اقتصادی، اجتماعی و روانی و سلامت جسمی سالمندان فراهم کند. در واقع در چنین شرایطی است که استقلال آنها حفظ می شود، عزت نفس آنان خدشه دار نمی شود و از زندگی خود لذت برده و رضایت بالا خواهند داشت و تعامل منطقی با اطرافیان و نسل جوان خواهد داشت و در انتقال فرهنگی و تقویت هویت فرهنگی و جامعه پذیری نسل جدید ایفای نقش موثر خواهند کرد.</a:t>
            </a:r>
            <a:endParaRPr lang="fa-IR" dirty="0">
              <a:solidFill>
                <a:srgbClr val="494949"/>
              </a:solidFill>
              <a:latin typeface="Times New Roman"/>
              <a:ea typeface="Times New Roman"/>
              <a:cs typeface="B Nazanin"/>
            </a:endParaRPr>
          </a:p>
          <a:p>
            <a:endParaRPr lang="en-US" dirty="0"/>
          </a:p>
        </p:txBody>
      </p:sp>
    </p:spTree>
    <p:extLst>
      <p:ext uri="{BB962C8B-B14F-4D97-AF65-F5344CB8AC3E}">
        <p14:creationId xmlns:p14="http://schemas.microsoft.com/office/powerpoint/2010/main" val="2485275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3621" y="0"/>
            <a:ext cx="2368379" cy="667265"/>
          </a:xfrm>
          <a:solidFill>
            <a:schemeClr val="accent1">
              <a:lumMod val="60000"/>
              <a:lumOff val="40000"/>
            </a:schemeClr>
          </a:solidFill>
        </p:spPr>
        <p:txBody>
          <a:bodyPr>
            <a:normAutofit fontScale="90000"/>
          </a:bodyPr>
          <a:lstStyle/>
          <a:p>
            <a:r>
              <a:rPr lang="fa-IR" dirty="0" smtClean="0"/>
              <a:t>سالمندان</a:t>
            </a:r>
            <a:endParaRPr lang="en-US" dirty="0"/>
          </a:p>
        </p:txBody>
      </p:sp>
      <p:sp>
        <p:nvSpPr>
          <p:cNvPr id="3" name="Content Placeholder 2"/>
          <p:cNvSpPr>
            <a:spLocks noGrp="1"/>
          </p:cNvSpPr>
          <p:nvPr>
            <p:ph idx="1"/>
          </p:nvPr>
        </p:nvSpPr>
        <p:spPr>
          <a:xfrm>
            <a:off x="838200" y="667266"/>
            <a:ext cx="11353800" cy="5509698"/>
          </a:xfrm>
        </p:spPr>
        <p:txBody>
          <a:bodyPr>
            <a:noAutofit/>
          </a:bodyPr>
          <a:lstStyle/>
          <a:p>
            <a:pPr marL="457200" indent="-457200" algn="just">
              <a:lnSpc>
                <a:spcPct val="150000"/>
              </a:lnSpc>
              <a:spcBef>
                <a:spcPts val="750"/>
              </a:spcBef>
              <a:buFontTx/>
              <a:buChar char="-"/>
            </a:pPr>
            <a:r>
              <a:rPr lang="ar-SA" sz="1800" b="1" dirty="0">
                <a:solidFill>
                  <a:srgbClr val="494949"/>
                </a:solidFill>
                <a:latin typeface="Times New Roman"/>
                <a:ea typeface="Times New Roman"/>
                <a:cs typeface="B Nazanin"/>
              </a:rPr>
              <a:t>افراد تحت پوشش کمیته امداد امام (ره) : حدود </a:t>
            </a:r>
            <a:r>
              <a:rPr lang="fa-IR" sz="1800" b="1" dirty="0" smtClean="0">
                <a:solidFill>
                  <a:srgbClr val="494949"/>
                </a:solidFill>
                <a:latin typeface="Times New Roman"/>
                <a:ea typeface="Times New Roman"/>
                <a:cs typeface="B Nazanin"/>
              </a:rPr>
              <a:t>52000</a:t>
            </a:r>
            <a:r>
              <a:rPr lang="ar-SA" sz="1800" b="1" dirty="0" smtClean="0">
                <a:solidFill>
                  <a:srgbClr val="494949"/>
                </a:solidFill>
                <a:latin typeface="Times New Roman"/>
                <a:ea typeface="Times New Roman"/>
                <a:cs typeface="B Nazanin"/>
              </a:rPr>
              <a:t> </a:t>
            </a:r>
            <a:r>
              <a:rPr lang="ar-SA" sz="1800" b="1" dirty="0">
                <a:solidFill>
                  <a:srgbClr val="494949"/>
                </a:solidFill>
                <a:latin typeface="Times New Roman"/>
                <a:ea typeface="Times New Roman"/>
                <a:cs typeface="B Nazanin"/>
              </a:rPr>
              <a:t>نفر، </a:t>
            </a:r>
            <a:endParaRPr lang="fa-IR" sz="1800" b="1" dirty="0">
              <a:solidFill>
                <a:srgbClr val="494949"/>
              </a:solidFill>
              <a:latin typeface="Times New Roman"/>
              <a:ea typeface="Times New Roman"/>
              <a:cs typeface="B Nazanin"/>
            </a:endParaRPr>
          </a:p>
          <a:p>
            <a:pPr marL="457200" indent="-457200" algn="just">
              <a:lnSpc>
                <a:spcPct val="150000"/>
              </a:lnSpc>
              <a:spcBef>
                <a:spcPts val="750"/>
              </a:spcBef>
              <a:buFontTx/>
              <a:buChar char="-"/>
            </a:pPr>
            <a:r>
              <a:rPr lang="fa-IR" sz="1800" b="1" dirty="0">
                <a:solidFill>
                  <a:srgbClr val="494949"/>
                </a:solidFill>
                <a:latin typeface="Times New Roman"/>
                <a:ea typeface="Times New Roman"/>
                <a:cs typeface="B Nazanin"/>
              </a:rPr>
              <a:t>ا</a:t>
            </a:r>
            <a:r>
              <a:rPr lang="ar-SA" sz="1800" b="1" dirty="0">
                <a:solidFill>
                  <a:srgbClr val="494949"/>
                </a:solidFill>
                <a:latin typeface="Times New Roman"/>
                <a:ea typeface="Times New Roman"/>
                <a:cs typeface="B Nazanin"/>
              </a:rPr>
              <a:t>فراد تحت پوشش بهزیستی:</a:t>
            </a:r>
            <a:r>
              <a:rPr lang="fa-IR" sz="1800" b="1" dirty="0">
                <a:solidFill>
                  <a:srgbClr val="494949"/>
                </a:solidFill>
                <a:latin typeface="Times New Roman"/>
                <a:ea typeface="Times New Roman"/>
                <a:cs typeface="B Nazanin"/>
              </a:rPr>
              <a:t> </a:t>
            </a:r>
            <a:r>
              <a:rPr lang="ar-SA" sz="1800" b="1" dirty="0">
                <a:solidFill>
                  <a:srgbClr val="494949"/>
                </a:solidFill>
                <a:latin typeface="Times New Roman"/>
                <a:ea typeface="Times New Roman"/>
                <a:cs typeface="B Nazanin"/>
              </a:rPr>
              <a:t>حدود </a:t>
            </a:r>
            <a:r>
              <a:rPr lang="ar-SA" sz="1800" b="1" dirty="0" smtClean="0">
                <a:solidFill>
                  <a:srgbClr val="494949"/>
                </a:solidFill>
                <a:latin typeface="Times New Roman"/>
                <a:ea typeface="Times New Roman"/>
                <a:cs typeface="B Nazanin"/>
              </a:rPr>
              <a:t>2</a:t>
            </a:r>
            <a:r>
              <a:rPr lang="fa-IR" sz="1800" b="1" dirty="0" smtClean="0">
                <a:solidFill>
                  <a:srgbClr val="494949"/>
                </a:solidFill>
                <a:latin typeface="Times New Roman"/>
                <a:ea typeface="Times New Roman"/>
                <a:cs typeface="B Nazanin"/>
              </a:rPr>
              <a:t>2000</a:t>
            </a:r>
            <a:r>
              <a:rPr lang="ar-SA" sz="1800" b="1" dirty="0" smtClean="0">
                <a:solidFill>
                  <a:srgbClr val="494949"/>
                </a:solidFill>
                <a:latin typeface="Times New Roman"/>
                <a:ea typeface="Times New Roman"/>
                <a:cs typeface="B Nazanin"/>
              </a:rPr>
              <a:t> </a:t>
            </a:r>
            <a:r>
              <a:rPr lang="ar-SA" sz="1800" b="1" dirty="0">
                <a:solidFill>
                  <a:srgbClr val="494949"/>
                </a:solidFill>
                <a:latin typeface="Times New Roman"/>
                <a:ea typeface="Times New Roman"/>
                <a:cs typeface="B Nazanin"/>
              </a:rPr>
              <a:t>نفر،</a:t>
            </a:r>
            <a:endParaRPr lang="fa-IR" sz="1800" b="1" dirty="0">
              <a:solidFill>
                <a:srgbClr val="494949"/>
              </a:solidFill>
              <a:latin typeface="Times New Roman"/>
              <a:ea typeface="Times New Roman"/>
              <a:cs typeface="B Nazanin"/>
            </a:endParaRPr>
          </a:p>
          <a:p>
            <a:pPr marL="457200" indent="-457200" algn="just">
              <a:lnSpc>
                <a:spcPct val="150000"/>
              </a:lnSpc>
              <a:spcBef>
                <a:spcPts val="750"/>
              </a:spcBef>
              <a:buFontTx/>
              <a:buChar char="-"/>
            </a:pPr>
            <a:r>
              <a:rPr lang="ar-SA" sz="1800" b="1" dirty="0">
                <a:solidFill>
                  <a:srgbClr val="494949"/>
                </a:solidFill>
                <a:latin typeface="Times New Roman"/>
                <a:ea typeface="Times New Roman"/>
                <a:cs typeface="B Nazanin"/>
              </a:rPr>
              <a:t> افراد تحت پوشش سازمان تامین اجتماعی </a:t>
            </a:r>
            <a:r>
              <a:rPr lang="ar-SA" sz="1800" b="1" dirty="0">
                <a:solidFill>
                  <a:srgbClr val="494949"/>
                </a:solidFill>
                <a:ea typeface="Times New Roman"/>
              </a:rPr>
              <a:t>–</a:t>
            </a:r>
            <a:r>
              <a:rPr lang="ar-SA" sz="1800" b="1" dirty="0">
                <a:solidFill>
                  <a:srgbClr val="494949"/>
                </a:solidFill>
                <a:latin typeface="Times New Roman"/>
                <a:ea typeface="Times New Roman"/>
                <a:cs typeface="B Nazanin"/>
              </a:rPr>
              <a:t> بازنشستگی کشوری و لشگری حدود </a:t>
            </a:r>
            <a:r>
              <a:rPr lang="fa-IR" sz="1800" b="1" dirty="0" smtClean="0">
                <a:solidFill>
                  <a:srgbClr val="494949"/>
                </a:solidFill>
                <a:latin typeface="Times New Roman"/>
                <a:ea typeface="Times New Roman"/>
                <a:cs typeface="B Nazanin"/>
              </a:rPr>
              <a:t>........</a:t>
            </a:r>
            <a:r>
              <a:rPr lang="ar-SA" sz="1800" b="1" dirty="0" smtClean="0">
                <a:solidFill>
                  <a:srgbClr val="494949"/>
                </a:solidFill>
                <a:latin typeface="Times New Roman"/>
                <a:ea typeface="Times New Roman"/>
                <a:cs typeface="B Nazanin"/>
              </a:rPr>
              <a:t> نفرتخمین زده </a:t>
            </a:r>
            <a:r>
              <a:rPr lang="ar-SA" sz="1800" b="1" dirty="0">
                <a:solidFill>
                  <a:srgbClr val="494949"/>
                </a:solidFill>
                <a:latin typeface="Times New Roman"/>
                <a:ea typeface="Times New Roman"/>
                <a:cs typeface="B Nazanin"/>
              </a:rPr>
              <a:t>می شود</a:t>
            </a:r>
            <a:endParaRPr lang="fa-IR" sz="1800" b="1" dirty="0">
              <a:solidFill>
                <a:srgbClr val="494949"/>
              </a:solidFill>
              <a:latin typeface="Times New Roman"/>
              <a:ea typeface="Times New Roman"/>
              <a:cs typeface="B Nazanin"/>
            </a:endParaRPr>
          </a:p>
          <a:p>
            <a:pPr marL="457200" indent="-457200" algn="just">
              <a:lnSpc>
                <a:spcPct val="150000"/>
              </a:lnSpc>
              <a:spcBef>
                <a:spcPts val="750"/>
              </a:spcBef>
              <a:buFontTx/>
              <a:buChar char="-"/>
            </a:pPr>
            <a:r>
              <a:rPr lang="ar-SA" sz="1800" b="1" dirty="0">
                <a:solidFill>
                  <a:srgbClr val="494949"/>
                </a:solidFill>
                <a:latin typeface="Times New Roman"/>
                <a:ea typeface="Times New Roman"/>
                <a:cs typeface="B Nazanin"/>
              </a:rPr>
              <a:t>حدود 25 درصد سالمندان از هیچگونه بیمه درمانی و اجتماعی برخوردار نمی باشند. </a:t>
            </a:r>
            <a:endParaRPr lang="fa-IR" sz="1800" b="1" dirty="0" smtClean="0">
              <a:solidFill>
                <a:srgbClr val="494949"/>
              </a:solidFill>
              <a:latin typeface="Times New Roman"/>
              <a:ea typeface="Times New Roman"/>
              <a:cs typeface="B Nazanin"/>
            </a:endParaRPr>
          </a:p>
          <a:p>
            <a:pPr marL="457200" indent="-457200" algn="just">
              <a:lnSpc>
                <a:spcPct val="150000"/>
              </a:lnSpc>
              <a:spcBef>
                <a:spcPts val="750"/>
              </a:spcBef>
              <a:buFontTx/>
              <a:buChar char="-"/>
            </a:pPr>
            <a:r>
              <a:rPr lang="fa-IR" sz="1800" b="1" dirty="0" smtClean="0">
                <a:solidFill>
                  <a:srgbClr val="494949"/>
                </a:solidFill>
                <a:latin typeface="Times New Roman"/>
                <a:ea typeface="Times New Roman"/>
                <a:cs typeface="B Nazanin"/>
              </a:rPr>
              <a:t>15</a:t>
            </a:r>
            <a:r>
              <a:rPr lang="ar-SA" sz="1800" b="1" dirty="0" smtClean="0">
                <a:solidFill>
                  <a:srgbClr val="494949"/>
                </a:solidFill>
                <a:latin typeface="Times New Roman"/>
                <a:ea typeface="Times New Roman"/>
                <a:cs typeface="B Nazanin"/>
              </a:rPr>
              <a:t>درصد </a:t>
            </a:r>
            <a:r>
              <a:rPr lang="ar-SA" sz="1800" b="1" dirty="0">
                <a:solidFill>
                  <a:srgbClr val="494949"/>
                </a:solidFill>
                <a:latin typeface="Times New Roman"/>
                <a:ea typeface="Times New Roman"/>
                <a:cs typeface="B Nazanin"/>
              </a:rPr>
              <a:t>از سالمندان شاغل و 82.3 درصد غیرشاغل هستند؛ بیشترین فراوانی وضعیت فعالیت زنان سالمند مربوط به زنان خانه‌</a:t>
            </a:r>
            <a:r>
              <a:rPr lang="en-US" sz="1800" b="1" dirty="0">
                <a:ea typeface="Calibri"/>
                <a:cs typeface="Arial"/>
              </a:rPr>
              <a:t>‪</a:t>
            </a:r>
            <a:r>
              <a:rPr lang="ar-SA" sz="1800" b="1" dirty="0">
                <a:solidFill>
                  <a:srgbClr val="494949"/>
                </a:solidFill>
                <a:latin typeface="Times New Roman"/>
                <a:ea typeface="Times New Roman"/>
                <a:cs typeface="B Nazanin"/>
              </a:rPr>
              <a:t>دار است که 75 درصد می‌‌باشد و بیشترین فراوانی وضعیت فعالیت مردان سالمند متعلق به بازنشستگان است که 40 درصد می‌</a:t>
            </a:r>
            <a:r>
              <a:rPr lang="en-US" sz="1800" b="1" dirty="0">
                <a:ea typeface="Calibri"/>
                <a:cs typeface="Arial"/>
              </a:rPr>
              <a:t>‪</a:t>
            </a:r>
            <a:r>
              <a:rPr lang="ar-SA" sz="1800" b="1" dirty="0">
                <a:solidFill>
                  <a:srgbClr val="494949"/>
                </a:solidFill>
                <a:latin typeface="Times New Roman"/>
                <a:ea typeface="Times New Roman"/>
                <a:cs typeface="B Nazanin"/>
              </a:rPr>
              <a:t>باشد؛</a:t>
            </a:r>
            <a:endParaRPr lang="fa-IR" sz="1800" b="1" dirty="0">
              <a:solidFill>
                <a:srgbClr val="494949"/>
              </a:solidFill>
              <a:latin typeface="Times New Roman"/>
              <a:ea typeface="Times New Roman"/>
              <a:cs typeface="B Nazanin"/>
            </a:endParaRPr>
          </a:p>
          <a:p>
            <a:pPr marL="457200" indent="-457200" algn="just">
              <a:lnSpc>
                <a:spcPct val="150000"/>
              </a:lnSpc>
              <a:spcBef>
                <a:spcPts val="750"/>
              </a:spcBef>
              <a:buFontTx/>
              <a:buChar char="-"/>
            </a:pPr>
            <a:r>
              <a:rPr lang="ar-SA" sz="1800" b="1" dirty="0">
                <a:solidFill>
                  <a:srgbClr val="494949"/>
                </a:solidFill>
                <a:latin typeface="Times New Roman"/>
                <a:ea typeface="Times New Roman"/>
                <a:cs typeface="B Nazanin"/>
              </a:rPr>
              <a:t> همچنین قابل ذکر است که 26.3 درصد از مردانِ سالمند و 1.5 درصد از زنانِ سالمند، شاغل می‌باشند</a:t>
            </a:r>
            <a:r>
              <a:rPr lang="en-US" sz="1800" b="1" dirty="0">
                <a:solidFill>
                  <a:srgbClr val="494949"/>
                </a:solidFill>
                <a:latin typeface="Times New Roman"/>
                <a:ea typeface="Times New Roman"/>
                <a:cs typeface="B Nazanin"/>
              </a:rPr>
              <a:t>.</a:t>
            </a:r>
            <a:r>
              <a:rPr lang="ar-SA" sz="1800" b="1" dirty="0">
                <a:solidFill>
                  <a:srgbClr val="494949"/>
                </a:solidFill>
                <a:latin typeface="Times New Roman"/>
                <a:ea typeface="Times New Roman"/>
                <a:cs typeface="B Nazanin"/>
              </a:rPr>
              <a:t>از کل سالمندان غیر شاغل، 44.8 درصد اعلام داشته‌اند که به هیچ شغلی علاقمند نمی‌باشند یا توانایی انجام شغلی را ندارند.</a:t>
            </a:r>
            <a:r>
              <a:rPr lang="ar-SA" sz="1800" b="1" dirty="0">
                <a:solidFill>
                  <a:srgbClr val="494949"/>
                </a:solidFill>
                <a:ea typeface="Times New Roman"/>
                <a:cs typeface="Cambria"/>
              </a:rPr>
              <a:t> </a:t>
            </a:r>
            <a:endParaRPr lang="fa-IR" sz="1800" b="1" dirty="0">
              <a:solidFill>
                <a:srgbClr val="494949"/>
              </a:solidFill>
              <a:ea typeface="Times New Roman"/>
              <a:cs typeface="Cambria"/>
            </a:endParaRPr>
          </a:p>
          <a:p>
            <a:pPr marL="457200" indent="-457200" algn="just">
              <a:lnSpc>
                <a:spcPct val="150000"/>
              </a:lnSpc>
              <a:spcBef>
                <a:spcPts val="750"/>
              </a:spcBef>
              <a:buFontTx/>
              <a:buChar char="-"/>
            </a:pPr>
            <a:r>
              <a:rPr lang="ar-SA" sz="1800" b="1" dirty="0">
                <a:solidFill>
                  <a:srgbClr val="494949"/>
                </a:solidFill>
                <a:latin typeface="Times New Roman"/>
                <a:ea typeface="Times New Roman"/>
                <a:cs typeface="B Nazanin"/>
              </a:rPr>
              <a:t>51.3 درصد از سالمندان اظهار داشته‌اند که پس از 60 سالگی در بیمارستان بستری شده‌اند و 44.8 درصد پاسخ منفی داده‌اند.</a:t>
            </a:r>
            <a:r>
              <a:rPr lang="ar-SA" sz="1800" b="1" dirty="0">
                <a:solidFill>
                  <a:srgbClr val="494949"/>
                </a:solidFill>
                <a:ea typeface="Times New Roman"/>
                <a:cs typeface="Cambria"/>
              </a:rPr>
              <a:t> </a:t>
            </a:r>
            <a:endParaRPr lang="fa-IR" sz="1800" b="1" dirty="0">
              <a:solidFill>
                <a:srgbClr val="494949"/>
              </a:solidFill>
              <a:ea typeface="Times New Roman"/>
              <a:cs typeface="Cambria"/>
            </a:endParaRPr>
          </a:p>
          <a:p>
            <a:pPr marL="457200" indent="-457200" algn="just">
              <a:lnSpc>
                <a:spcPct val="150000"/>
              </a:lnSpc>
              <a:spcBef>
                <a:spcPts val="750"/>
              </a:spcBef>
              <a:buFontTx/>
              <a:buChar char="-"/>
            </a:pPr>
            <a:r>
              <a:rPr lang="ar-SA" sz="1800" b="1" dirty="0">
                <a:solidFill>
                  <a:srgbClr val="494949"/>
                </a:solidFill>
                <a:latin typeface="Times New Roman"/>
                <a:ea typeface="Times New Roman"/>
                <a:cs typeface="B Nazanin"/>
              </a:rPr>
              <a:t>ازمجموعِ سالمندانی که پس از سن 60 سالگی در بیمارستان بستری شده‌اند، 42.6 درصد عنوان کرده‌اند که 3-2 بار در بیمارستان بستری شده اند، </a:t>
            </a:r>
            <a:endParaRPr lang="en-US" sz="1800" b="1" dirty="0">
              <a:solidFill>
                <a:srgbClr val="494949"/>
              </a:solidFill>
              <a:latin typeface="Times New Roman"/>
              <a:ea typeface="Times New Roman"/>
              <a:cs typeface="B Nazanin"/>
            </a:endParaRPr>
          </a:p>
          <a:p>
            <a:endParaRPr lang="en-US" sz="1800" b="1" dirty="0"/>
          </a:p>
        </p:txBody>
      </p:sp>
    </p:spTree>
    <p:extLst>
      <p:ext uri="{BB962C8B-B14F-4D97-AF65-F5344CB8AC3E}">
        <p14:creationId xmlns:p14="http://schemas.microsoft.com/office/powerpoint/2010/main" val="291908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7968"/>
          </a:xfrm>
          <a:solidFill>
            <a:schemeClr val="accent6">
              <a:lumMod val="20000"/>
              <a:lumOff val="80000"/>
            </a:schemeClr>
          </a:solidFill>
        </p:spPr>
        <p:txBody>
          <a:bodyPr>
            <a:normAutofit/>
          </a:bodyPr>
          <a:lstStyle/>
          <a:p>
            <a:r>
              <a:rPr lang="fa-IR" dirty="0" smtClean="0"/>
              <a:t>افزایش گروههای سنی جمعیت جهانی </a:t>
            </a:r>
            <a:endParaRPr lang="en-US" dirty="0"/>
          </a:p>
        </p:txBody>
      </p:sp>
      <p:pic>
        <p:nvPicPr>
          <p:cNvPr id="4" name="Immagine 4"/>
          <p:cNvPicPr>
            <a:picLocks noGrp="1" noChangeAspect="1"/>
          </p:cNvPicPr>
          <p:nvPr>
            <p:ph idx="1"/>
          </p:nvPr>
        </p:nvPicPr>
        <p:blipFill>
          <a:blip r:embed="rId2"/>
          <a:stretch>
            <a:fillRect/>
          </a:stretch>
        </p:blipFill>
        <p:spPr>
          <a:xfrm>
            <a:off x="345989" y="1322173"/>
            <a:ext cx="11007811" cy="4589978"/>
          </a:xfrm>
          <a:prstGeom prst="rect">
            <a:avLst/>
          </a:prstGeom>
        </p:spPr>
      </p:pic>
    </p:spTree>
    <p:extLst>
      <p:ext uri="{BB962C8B-B14F-4D97-AF65-F5344CB8AC3E}">
        <p14:creationId xmlns:p14="http://schemas.microsoft.com/office/powerpoint/2010/main" val="1045149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896" y="365126"/>
            <a:ext cx="3494903" cy="858194"/>
          </a:xfrm>
          <a:solidFill>
            <a:schemeClr val="accent1">
              <a:lumMod val="60000"/>
              <a:lumOff val="40000"/>
            </a:schemeClr>
          </a:solidFill>
        </p:spPr>
        <p:txBody>
          <a:bodyPr/>
          <a:lstStyle/>
          <a:p>
            <a:r>
              <a:rPr lang="fa-IR" dirty="0">
                <a:cs typeface="B Nazanin" pitchFamily="2" charset="-78"/>
              </a:rPr>
              <a:t>مشکلات سالمندان</a:t>
            </a:r>
            <a:endParaRPr lang="en-US" dirty="0"/>
          </a:p>
        </p:txBody>
      </p:sp>
      <p:sp>
        <p:nvSpPr>
          <p:cNvPr id="3" name="Content Placeholder 2"/>
          <p:cNvSpPr>
            <a:spLocks noGrp="1"/>
          </p:cNvSpPr>
          <p:nvPr>
            <p:ph idx="1"/>
          </p:nvPr>
        </p:nvSpPr>
        <p:spPr>
          <a:xfrm>
            <a:off x="284205" y="1408670"/>
            <a:ext cx="11689491" cy="4768293"/>
          </a:xfrm>
        </p:spPr>
        <p:txBody>
          <a:bodyPr>
            <a:normAutofit fontScale="92500" lnSpcReduction="10000"/>
          </a:bodyPr>
          <a:lstStyle/>
          <a:p>
            <a:pPr marL="285750" indent="-285750" algn="just">
              <a:lnSpc>
                <a:spcPct val="150000"/>
              </a:lnSpc>
              <a:spcBef>
                <a:spcPts val="750"/>
              </a:spcBef>
              <a:buFontTx/>
              <a:buChar char="-"/>
            </a:pPr>
            <a:r>
              <a:rPr lang="ar-SA" dirty="0">
                <a:solidFill>
                  <a:srgbClr val="494949"/>
                </a:solidFill>
                <a:latin typeface="Times New Roman"/>
                <a:ea typeface="Times New Roman"/>
                <a:cs typeface="B Nazanin"/>
              </a:rPr>
              <a:t>کمبود قوانین پشتیبان حقوق سالمندان و ضمانت‌های اجرایی، </a:t>
            </a:r>
            <a:endParaRPr lang="fa-IR" dirty="0">
              <a:solidFill>
                <a:srgbClr val="494949"/>
              </a:solidFill>
              <a:latin typeface="Times New Roman"/>
              <a:ea typeface="Times New Roman"/>
              <a:cs typeface="B Nazanin"/>
            </a:endParaRPr>
          </a:p>
          <a:p>
            <a:pPr marL="285750" indent="-285750" algn="just">
              <a:lnSpc>
                <a:spcPct val="150000"/>
              </a:lnSpc>
              <a:spcBef>
                <a:spcPts val="750"/>
              </a:spcBef>
              <a:buFontTx/>
              <a:buChar char="-"/>
            </a:pPr>
            <a:r>
              <a:rPr lang="ar-SA" dirty="0">
                <a:solidFill>
                  <a:srgbClr val="494949"/>
                </a:solidFill>
                <a:latin typeface="Times New Roman"/>
                <a:ea typeface="Times New Roman"/>
                <a:cs typeface="B Nazanin"/>
              </a:rPr>
              <a:t>عدم استفاده کافی از ظرفیت‌های شورای ملی سالمندان، </a:t>
            </a:r>
            <a:endParaRPr lang="fa-IR" dirty="0">
              <a:solidFill>
                <a:srgbClr val="494949"/>
              </a:solidFill>
              <a:latin typeface="Times New Roman"/>
              <a:ea typeface="Times New Roman"/>
              <a:cs typeface="B Nazanin"/>
            </a:endParaRPr>
          </a:p>
          <a:p>
            <a:pPr marL="285750" indent="-285750" algn="just">
              <a:lnSpc>
                <a:spcPct val="150000"/>
              </a:lnSpc>
              <a:spcBef>
                <a:spcPts val="750"/>
              </a:spcBef>
              <a:buFontTx/>
              <a:buChar char="-"/>
            </a:pPr>
            <a:r>
              <a:rPr lang="ar-SA" dirty="0">
                <a:solidFill>
                  <a:srgbClr val="494949"/>
                </a:solidFill>
                <a:latin typeface="Times New Roman"/>
                <a:ea typeface="Times New Roman"/>
                <a:cs typeface="B Nazanin"/>
              </a:rPr>
              <a:t>عدم توجه کافی به ساماندهی سالمندان در قانون برنامه پنجم، </a:t>
            </a:r>
            <a:endParaRPr lang="fa-IR" dirty="0">
              <a:solidFill>
                <a:srgbClr val="494949"/>
              </a:solidFill>
              <a:latin typeface="Times New Roman"/>
              <a:ea typeface="Times New Roman"/>
              <a:cs typeface="B Nazanin"/>
            </a:endParaRPr>
          </a:p>
          <a:p>
            <a:pPr marL="285750" indent="-285750" algn="just">
              <a:lnSpc>
                <a:spcPct val="150000"/>
              </a:lnSpc>
              <a:spcBef>
                <a:spcPts val="750"/>
              </a:spcBef>
              <a:buFontTx/>
              <a:buChar char="-"/>
            </a:pPr>
            <a:r>
              <a:rPr lang="ar-SA" dirty="0">
                <a:solidFill>
                  <a:srgbClr val="494949"/>
                </a:solidFill>
                <a:latin typeface="Times New Roman"/>
                <a:ea typeface="Times New Roman"/>
                <a:cs typeface="B Nazanin"/>
              </a:rPr>
              <a:t>فعالیت‌های موازی و عدم وجود گزارش منسجم </a:t>
            </a:r>
            <a:r>
              <a:rPr lang="ar-SA" dirty="0">
                <a:solidFill>
                  <a:srgbClr val="494949"/>
                </a:solidFill>
                <a:ea typeface="Times New Roman"/>
              </a:rPr>
              <a:t>–</a:t>
            </a:r>
            <a:r>
              <a:rPr lang="ar-SA" dirty="0">
                <a:solidFill>
                  <a:srgbClr val="494949"/>
                </a:solidFill>
                <a:latin typeface="Times New Roman"/>
                <a:ea typeface="Times New Roman"/>
                <a:cs typeface="B Nazanin"/>
              </a:rPr>
              <a:t> جامع و کامل از عملکرد دستگاهها، </a:t>
            </a:r>
            <a:endParaRPr lang="fa-IR" dirty="0">
              <a:solidFill>
                <a:srgbClr val="494949"/>
              </a:solidFill>
              <a:latin typeface="Times New Roman"/>
              <a:ea typeface="Times New Roman"/>
              <a:cs typeface="B Nazanin"/>
            </a:endParaRPr>
          </a:p>
          <a:p>
            <a:pPr marL="285750" indent="-285750" algn="just">
              <a:lnSpc>
                <a:spcPct val="150000"/>
              </a:lnSpc>
              <a:spcBef>
                <a:spcPts val="750"/>
              </a:spcBef>
              <a:buFontTx/>
              <a:buChar char="-"/>
            </a:pPr>
            <a:r>
              <a:rPr lang="ar-SA" dirty="0">
                <a:solidFill>
                  <a:srgbClr val="494949"/>
                </a:solidFill>
                <a:latin typeface="Times New Roman"/>
                <a:ea typeface="Times New Roman"/>
                <a:cs typeface="B Nazanin"/>
              </a:rPr>
              <a:t>پوشش ناکافی رفاهی و بیمه‌ای، </a:t>
            </a:r>
            <a:endParaRPr lang="fa-IR" dirty="0">
              <a:solidFill>
                <a:srgbClr val="494949"/>
              </a:solidFill>
              <a:latin typeface="Times New Roman"/>
              <a:ea typeface="Times New Roman"/>
              <a:cs typeface="B Nazanin"/>
            </a:endParaRPr>
          </a:p>
          <a:p>
            <a:pPr marL="285750" indent="-285750" algn="just">
              <a:lnSpc>
                <a:spcPct val="150000"/>
              </a:lnSpc>
              <a:spcBef>
                <a:spcPts val="750"/>
              </a:spcBef>
              <a:buFontTx/>
              <a:buChar char="-"/>
            </a:pPr>
            <a:r>
              <a:rPr lang="ar-SA" dirty="0">
                <a:solidFill>
                  <a:srgbClr val="494949"/>
                </a:solidFill>
                <a:latin typeface="Times New Roman"/>
                <a:ea typeface="Times New Roman"/>
                <a:cs typeface="B Nazanin"/>
              </a:rPr>
              <a:t>ضعف و عدم کارآیی نهادهای مردمی مرتبط،</a:t>
            </a:r>
            <a:endParaRPr lang="fa-IR" dirty="0">
              <a:solidFill>
                <a:srgbClr val="494949"/>
              </a:solidFill>
              <a:latin typeface="Times New Roman"/>
              <a:ea typeface="Times New Roman"/>
              <a:cs typeface="B Nazanin"/>
            </a:endParaRPr>
          </a:p>
          <a:p>
            <a:pPr marL="285750" indent="-285750" algn="just">
              <a:lnSpc>
                <a:spcPct val="150000"/>
              </a:lnSpc>
              <a:spcBef>
                <a:spcPts val="750"/>
              </a:spcBef>
              <a:buFontTx/>
              <a:buChar char="-"/>
            </a:pPr>
            <a:r>
              <a:rPr lang="ar-SA" dirty="0">
                <a:solidFill>
                  <a:srgbClr val="494949"/>
                </a:solidFill>
                <a:latin typeface="Times New Roman"/>
                <a:ea typeface="Times New Roman"/>
                <a:cs typeface="B Nazanin"/>
              </a:rPr>
              <a:t> عدم کفایت سیستم بهداشت، درمانی و توانبخشی موجود در امور تخصصی سالمندان.</a:t>
            </a:r>
            <a:endParaRPr lang="en-US" dirty="0">
              <a:ea typeface="Calibri"/>
              <a:cs typeface="Arial"/>
            </a:endParaRPr>
          </a:p>
          <a:p>
            <a:endParaRPr lang="en-US" dirty="0"/>
          </a:p>
        </p:txBody>
      </p:sp>
    </p:spTree>
    <p:extLst>
      <p:ext uri="{BB962C8B-B14F-4D97-AF65-F5344CB8AC3E}">
        <p14:creationId xmlns:p14="http://schemas.microsoft.com/office/powerpoint/2010/main" val="1942167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3751" y="0"/>
            <a:ext cx="1851454" cy="840260"/>
          </a:xfrm>
          <a:solidFill>
            <a:schemeClr val="accent1">
              <a:lumMod val="60000"/>
              <a:lumOff val="40000"/>
            </a:schemeClr>
          </a:solidFill>
        </p:spPr>
        <p:txBody>
          <a:bodyPr/>
          <a:lstStyle/>
          <a:p>
            <a:r>
              <a:rPr lang="fa-IR" dirty="0">
                <a:cs typeface="B Nazanin" pitchFamily="2" charset="-78"/>
              </a:rPr>
              <a:t>پیشنهاد</a:t>
            </a:r>
            <a:endParaRPr lang="en-US" dirty="0"/>
          </a:p>
        </p:txBody>
      </p:sp>
      <p:sp>
        <p:nvSpPr>
          <p:cNvPr id="3" name="Content Placeholder 2"/>
          <p:cNvSpPr>
            <a:spLocks noGrp="1"/>
          </p:cNvSpPr>
          <p:nvPr>
            <p:ph idx="1"/>
          </p:nvPr>
        </p:nvSpPr>
        <p:spPr>
          <a:xfrm>
            <a:off x="0" y="840260"/>
            <a:ext cx="12192000" cy="6141308"/>
          </a:xfrm>
        </p:spPr>
        <p:txBody>
          <a:bodyPr>
            <a:noAutofit/>
          </a:bodyPr>
          <a:lstStyle/>
          <a:p>
            <a:pPr marL="342900" indent="-342900" algn="just">
              <a:lnSpc>
                <a:spcPct val="150000"/>
              </a:lnSpc>
              <a:spcBef>
                <a:spcPts val="750"/>
              </a:spcBef>
              <a:buFontTx/>
              <a:buChar char="-"/>
            </a:pPr>
            <a:r>
              <a:rPr lang="ar-SA" sz="2000" dirty="0" smtClean="0">
                <a:solidFill>
                  <a:srgbClr val="494949"/>
                </a:solidFill>
                <a:latin typeface="Times New Roman"/>
                <a:ea typeface="Times New Roman"/>
                <a:cs typeface="B Nazanin"/>
              </a:rPr>
              <a:t>آموزش </a:t>
            </a:r>
            <a:r>
              <a:rPr lang="ar-SA" sz="2000" dirty="0">
                <a:solidFill>
                  <a:srgbClr val="494949"/>
                </a:solidFill>
                <a:latin typeface="Times New Roman"/>
                <a:ea typeface="Times New Roman"/>
                <a:cs typeface="B Nazanin"/>
              </a:rPr>
              <a:t>برخورداری از زندگی سالم و اجتناب از رفتارهای پرخطر، </a:t>
            </a:r>
            <a:endParaRPr lang="fa-IR" sz="2000" dirty="0">
              <a:solidFill>
                <a:srgbClr val="494949"/>
              </a:solidFill>
              <a:latin typeface="Times New Roman"/>
              <a:ea typeface="Times New Roman"/>
              <a:cs typeface="B Nazanin"/>
            </a:endParaRPr>
          </a:p>
          <a:p>
            <a:pPr marL="342900" indent="-342900" algn="just">
              <a:lnSpc>
                <a:spcPct val="150000"/>
              </a:lnSpc>
              <a:spcBef>
                <a:spcPts val="750"/>
              </a:spcBef>
              <a:buFontTx/>
              <a:buChar char="-"/>
            </a:pPr>
            <a:r>
              <a:rPr lang="ar-SA" sz="2000" dirty="0" smtClean="0">
                <a:solidFill>
                  <a:srgbClr val="494949"/>
                </a:solidFill>
                <a:latin typeface="Times New Roman"/>
                <a:ea typeface="Times New Roman"/>
                <a:cs typeface="B Nazanin"/>
              </a:rPr>
              <a:t>ایجاد </a:t>
            </a:r>
            <a:r>
              <a:rPr lang="ar-SA" sz="2000" dirty="0">
                <a:solidFill>
                  <a:srgbClr val="494949"/>
                </a:solidFill>
                <a:latin typeface="Times New Roman"/>
                <a:ea typeface="Times New Roman"/>
                <a:cs typeface="B Nazanin"/>
              </a:rPr>
              <a:t>فرصت مشارکت سالمندان در روند توسعه جامعه،</a:t>
            </a:r>
            <a:endParaRPr lang="fa-IR" sz="2000" dirty="0">
              <a:solidFill>
                <a:srgbClr val="494949"/>
              </a:solidFill>
              <a:latin typeface="Times New Roman"/>
              <a:ea typeface="Times New Roman"/>
              <a:cs typeface="B Nazanin"/>
            </a:endParaRPr>
          </a:p>
          <a:p>
            <a:pPr marL="342900" indent="-342900" algn="just">
              <a:lnSpc>
                <a:spcPct val="150000"/>
              </a:lnSpc>
              <a:spcBef>
                <a:spcPts val="750"/>
              </a:spcBef>
              <a:buFontTx/>
              <a:buChar char="-"/>
            </a:pPr>
            <a:r>
              <a:rPr lang="ar-SA" sz="2000" dirty="0">
                <a:solidFill>
                  <a:srgbClr val="494949"/>
                </a:solidFill>
                <a:latin typeface="Times New Roman"/>
                <a:ea typeface="Times New Roman"/>
                <a:cs typeface="B Nazanin"/>
              </a:rPr>
              <a:t> ایجاد زمینه حضور سالمندان در کنار خانواده،</a:t>
            </a:r>
            <a:endParaRPr lang="en-US" sz="1400" dirty="0">
              <a:ea typeface="Calibri"/>
              <a:cs typeface="Arial"/>
            </a:endParaRPr>
          </a:p>
          <a:p>
            <a:pPr marL="342900" indent="-342900" algn="just">
              <a:lnSpc>
                <a:spcPct val="150000"/>
              </a:lnSpc>
              <a:spcBef>
                <a:spcPts val="750"/>
              </a:spcBef>
              <a:buFontTx/>
              <a:buChar char="-"/>
            </a:pPr>
            <a:r>
              <a:rPr lang="ar-SA" sz="2000" dirty="0">
                <a:solidFill>
                  <a:srgbClr val="494949"/>
                </a:solidFill>
                <a:latin typeface="Times New Roman"/>
                <a:ea typeface="Times New Roman"/>
                <a:cs typeface="B Nazanin"/>
              </a:rPr>
              <a:t>توجه ویژه به نیازهای زنان سالمند،</a:t>
            </a:r>
            <a:endParaRPr lang="fa-IR" sz="2000" dirty="0">
              <a:solidFill>
                <a:srgbClr val="494949"/>
              </a:solidFill>
              <a:latin typeface="Times New Roman"/>
              <a:ea typeface="Times New Roman"/>
              <a:cs typeface="B Nazanin"/>
            </a:endParaRPr>
          </a:p>
          <a:p>
            <a:pPr marL="342900" indent="-342900" algn="just">
              <a:lnSpc>
                <a:spcPct val="150000"/>
              </a:lnSpc>
              <a:spcBef>
                <a:spcPts val="750"/>
              </a:spcBef>
              <a:buFontTx/>
              <a:buChar char="-"/>
            </a:pPr>
            <a:r>
              <a:rPr lang="ar-SA" sz="2000" dirty="0">
                <a:solidFill>
                  <a:srgbClr val="494949"/>
                </a:solidFill>
                <a:latin typeface="Times New Roman"/>
                <a:ea typeface="Times New Roman"/>
                <a:cs typeface="B Nazanin"/>
              </a:rPr>
              <a:t> تقویت نقش نهادهای مردمی مرتبط،</a:t>
            </a:r>
            <a:endParaRPr lang="fa-IR" sz="2000" dirty="0">
              <a:solidFill>
                <a:srgbClr val="494949"/>
              </a:solidFill>
              <a:latin typeface="Times New Roman"/>
              <a:ea typeface="Times New Roman"/>
              <a:cs typeface="B Nazanin"/>
            </a:endParaRPr>
          </a:p>
          <a:p>
            <a:pPr marL="342900" indent="-342900" algn="just">
              <a:lnSpc>
                <a:spcPct val="150000"/>
              </a:lnSpc>
              <a:spcBef>
                <a:spcPts val="750"/>
              </a:spcBef>
              <a:buFontTx/>
              <a:buChar char="-"/>
            </a:pPr>
            <a:r>
              <a:rPr lang="ar-SA" sz="2000" dirty="0">
                <a:solidFill>
                  <a:srgbClr val="494949"/>
                </a:solidFill>
                <a:latin typeface="Times New Roman"/>
                <a:ea typeface="Times New Roman"/>
                <a:cs typeface="B Nazanin"/>
              </a:rPr>
              <a:t> تخصصی شدن رویکردهای بهداشتی (طب پیشگیری)، درمانی و توانبخشی سالمندان،</a:t>
            </a:r>
            <a:endParaRPr lang="fa-IR" sz="2000" dirty="0">
              <a:solidFill>
                <a:srgbClr val="494949"/>
              </a:solidFill>
              <a:latin typeface="Times New Roman"/>
              <a:ea typeface="Times New Roman"/>
              <a:cs typeface="B Nazanin"/>
            </a:endParaRPr>
          </a:p>
          <a:p>
            <a:pPr marL="342900" indent="-342900" algn="just">
              <a:lnSpc>
                <a:spcPct val="150000"/>
              </a:lnSpc>
              <a:spcBef>
                <a:spcPts val="750"/>
              </a:spcBef>
              <a:buFontTx/>
              <a:buChar char="-"/>
            </a:pPr>
            <a:r>
              <a:rPr lang="ar-SA" sz="2000" dirty="0">
                <a:solidFill>
                  <a:srgbClr val="494949"/>
                </a:solidFill>
                <a:latin typeface="Times New Roman"/>
                <a:ea typeface="Times New Roman"/>
                <a:cs typeface="B Nazanin"/>
              </a:rPr>
              <a:t> ارتقاء کیفیت زندگی سالمندان.</a:t>
            </a:r>
            <a:endParaRPr lang="en-US" sz="1400" dirty="0">
              <a:ea typeface="Calibri"/>
              <a:cs typeface="Arial"/>
            </a:endParaRPr>
          </a:p>
          <a:p>
            <a:r>
              <a:rPr lang="ar-SA" sz="2000" dirty="0">
                <a:solidFill>
                  <a:srgbClr val="494949"/>
                </a:solidFill>
                <a:latin typeface="Times New Roman"/>
                <a:ea typeface="Times New Roman"/>
                <a:cs typeface="B Nazanin"/>
              </a:rPr>
              <a:t>استفاده از نقاط قوت، توانمندی‌ها و مهارت‌های سایر سازمان‌ها و گروه‌ها در قالب همکاری بین بخشی، ائتلاف و شبکه سازی. در این جا، سازمان‌ها، بخش‌ها و گروه‌های همکار با به کار گیری توانمندی‌های خود، بر اساس جدول تقسیم کار مشخص شده؛ هر کدام قطعه ای یا قطعاتی از پازل مربوط به پروژه تعریف شده را ارایه می </a:t>
            </a:r>
            <a:r>
              <a:rPr lang="ar-SA" sz="2000" dirty="0" smtClean="0">
                <a:solidFill>
                  <a:srgbClr val="494949"/>
                </a:solidFill>
                <a:latin typeface="Times New Roman"/>
                <a:ea typeface="Times New Roman"/>
                <a:cs typeface="B Nazanin"/>
              </a:rPr>
              <a:t>نمایند</a:t>
            </a:r>
            <a:endParaRPr lang="fa-IR" sz="2000" dirty="0" smtClean="0">
              <a:solidFill>
                <a:srgbClr val="494949"/>
              </a:solidFill>
              <a:latin typeface="Times New Roman"/>
              <a:ea typeface="Times New Roman"/>
              <a:cs typeface="B Nazanin"/>
            </a:endParaRPr>
          </a:p>
          <a:p>
            <a:r>
              <a:rPr lang="ar-SA" sz="2000" dirty="0">
                <a:solidFill>
                  <a:srgbClr val="494949"/>
                </a:solidFill>
                <a:latin typeface="Times New Roman"/>
                <a:ea typeface="Times New Roman"/>
                <a:cs typeface="B Nazanin"/>
              </a:rPr>
              <a:t>آموزش کارشناسان و سایر افراد قابل اعتمادی که می توانند به عنوان گروه های حد واسط، آموزش ها را به گروه مخاطب منتقل </a:t>
            </a:r>
            <a:r>
              <a:rPr lang="ar-SA" sz="2000" dirty="0" smtClean="0">
                <a:solidFill>
                  <a:srgbClr val="494949"/>
                </a:solidFill>
                <a:latin typeface="Times New Roman"/>
                <a:ea typeface="Times New Roman"/>
                <a:cs typeface="B Nazanin"/>
              </a:rPr>
              <a:t>نمایند</a:t>
            </a:r>
            <a:endParaRPr lang="fa-IR" sz="2000" dirty="0" smtClean="0">
              <a:solidFill>
                <a:srgbClr val="494949"/>
              </a:solidFill>
              <a:latin typeface="Times New Roman"/>
              <a:ea typeface="Times New Roman"/>
              <a:cs typeface="B Nazanin"/>
            </a:endParaRPr>
          </a:p>
          <a:p>
            <a:r>
              <a:rPr lang="ar-SA" sz="2000" dirty="0">
                <a:solidFill>
                  <a:srgbClr val="494949"/>
                </a:solidFill>
                <a:latin typeface="Times New Roman"/>
                <a:ea typeface="Times New Roman"/>
                <a:cs typeface="B Nazanin"/>
              </a:rPr>
              <a:t>دسترسی به گروه های مخاطبین به منظور آگاه‌سازی و بازاریابی اجتماعی</a:t>
            </a:r>
            <a:endParaRPr lang="en-US" sz="2000" dirty="0"/>
          </a:p>
        </p:txBody>
      </p:sp>
    </p:spTree>
    <p:extLst>
      <p:ext uri="{BB962C8B-B14F-4D97-AF65-F5344CB8AC3E}">
        <p14:creationId xmlns:p14="http://schemas.microsoft.com/office/powerpoint/2010/main" val="982974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065" y="0"/>
            <a:ext cx="10838935" cy="623416"/>
          </a:xfrm>
          <a:solidFill>
            <a:schemeClr val="accent4">
              <a:lumMod val="40000"/>
              <a:lumOff val="60000"/>
            </a:schemeClr>
          </a:solidFill>
        </p:spPr>
        <p:txBody>
          <a:bodyPr>
            <a:normAutofit fontScale="90000"/>
          </a:bodyPr>
          <a:lstStyle/>
          <a:p>
            <a:r>
              <a:rPr lang="fa-IR" b="1" dirty="0" smtClean="0"/>
              <a:t>شناسایی و حمایت از سالمندان آسیب پذیر در شرایط کووید19</a:t>
            </a:r>
            <a:endParaRPr lang="en-US" b="1" dirty="0"/>
          </a:p>
        </p:txBody>
      </p:sp>
      <p:sp>
        <p:nvSpPr>
          <p:cNvPr id="3" name="Content Placeholder 2"/>
          <p:cNvSpPr>
            <a:spLocks noGrp="1"/>
          </p:cNvSpPr>
          <p:nvPr>
            <p:ph idx="1"/>
          </p:nvPr>
        </p:nvSpPr>
        <p:spPr>
          <a:xfrm>
            <a:off x="0" y="469558"/>
            <a:ext cx="12192000" cy="6474940"/>
          </a:xfrm>
        </p:spPr>
        <p:txBody>
          <a:bodyPr>
            <a:noAutofit/>
          </a:bodyPr>
          <a:lstStyle/>
          <a:p>
            <a:pPr marL="0" indent="0" algn="just">
              <a:lnSpc>
                <a:spcPct val="150000"/>
              </a:lnSpc>
              <a:buNone/>
            </a:pPr>
            <a:r>
              <a:rPr lang="fa-IR" sz="3200" dirty="0"/>
              <a:t>سالمندان از قربانیان </a:t>
            </a:r>
            <a:r>
              <a:rPr lang="fa-IR" sz="3200" dirty="0" smtClean="0"/>
              <a:t>آشکار در این شرایط بحرانی </a:t>
            </a:r>
            <a:r>
              <a:rPr lang="fa-IR" sz="3200" dirty="0"/>
              <a:t>هستند، بخصوص در سالمندانی که به بیماریهای زمینه ای مبتلا هستند احتمال مبتلا شدن به </a:t>
            </a:r>
            <a:r>
              <a:rPr lang="en-US" sz="3200" dirty="0"/>
              <a:t>COVID-19</a:t>
            </a:r>
            <a:r>
              <a:rPr lang="fa-IR" sz="3200" dirty="0"/>
              <a:t> و مرگ ناشی از آن بیشتری وجود </a:t>
            </a:r>
            <a:r>
              <a:rPr lang="fa-IR" sz="3200" dirty="0" smtClean="0"/>
              <a:t>دارد.</a:t>
            </a:r>
            <a:r>
              <a:rPr lang="fa-IR" sz="3200" dirty="0"/>
              <a:t> ویروس کرونا به عنوان یک بحران سلامت عمومی شناخته شده که هزینه‌های بسیار زیادی بر جوامع مختلف وارد نموده است باعث ایجاد چالشهایی برای تاب آوری روانی شده است. حال با توجه به آسیب پذیر بودن سالمندان، سوال اصلی این است که برای ارتقاء  تاب آوری آنان چه استراتژیهایی در برابر این ویروس می‌توان  بکار برد</a:t>
            </a:r>
            <a:r>
              <a:rPr lang="fa-IR" sz="3200" dirty="0" smtClean="0"/>
              <a:t>؟</a:t>
            </a:r>
            <a:r>
              <a:rPr lang="fa-IR" sz="3200" dirty="0"/>
              <a:t> در زمان همه گیری کووید، در کنار همسر، فرزندان، خانواده، دوستان، همسایگان،  هم محلی ها و نیز دولت که عموما بهترین منابع حمایت اجتماعی هستند، گروه های داوطلب و خیر نیز از منابع ارزنده اجتماعی جهت ارتقاء تاب آوری سالمندان محسوب می شوند</a:t>
            </a:r>
            <a:endParaRPr lang="en-US" sz="3200" dirty="0"/>
          </a:p>
        </p:txBody>
      </p:sp>
    </p:spTree>
    <p:extLst>
      <p:ext uri="{BB962C8B-B14F-4D97-AF65-F5344CB8AC3E}">
        <p14:creationId xmlns:p14="http://schemas.microsoft.com/office/powerpoint/2010/main" val="1211531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055" y="222421"/>
            <a:ext cx="10515600" cy="654909"/>
          </a:xfrm>
        </p:spPr>
        <p:txBody>
          <a:bodyPr>
            <a:normAutofit fontScale="90000"/>
          </a:bodyPr>
          <a:lstStyle/>
          <a:p>
            <a:r>
              <a:rPr lang="fa-IR" b="1" dirty="0"/>
              <a:t>اهداف اختصاصی : </a:t>
            </a:r>
            <a:r>
              <a:rPr lang="en-US" dirty="0"/>
              <a:t/>
            </a:r>
            <a:br>
              <a:rPr lang="en-US" dirty="0"/>
            </a:br>
            <a:endParaRPr lang="en-US" dirty="0"/>
          </a:p>
        </p:txBody>
      </p:sp>
      <p:sp>
        <p:nvSpPr>
          <p:cNvPr id="3" name="Content Placeholder 2"/>
          <p:cNvSpPr>
            <a:spLocks noGrp="1"/>
          </p:cNvSpPr>
          <p:nvPr>
            <p:ph idx="1"/>
          </p:nvPr>
        </p:nvSpPr>
        <p:spPr>
          <a:xfrm>
            <a:off x="838200" y="654908"/>
            <a:ext cx="11353800" cy="6203091"/>
          </a:xfrm>
        </p:spPr>
        <p:txBody>
          <a:bodyPr>
            <a:normAutofit fontScale="92500" lnSpcReduction="10000"/>
          </a:bodyPr>
          <a:lstStyle/>
          <a:p>
            <a:pPr>
              <a:lnSpc>
                <a:spcPct val="110000"/>
              </a:lnSpc>
            </a:pPr>
            <a:r>
              <a:rPr lang="fa-IR" b="1" dirty="0" smtClean="0"/>
              <a:t>کاهش </a:t>
            </a:r>
            <a:r>
              <a:rPr lang="fa-IR" b="1" dirty="0"/>
              <a:t>ابتلا و مرگ و میر سالمندان در شرایط همه گیری کرونا</a:t>
            </a:r>
            <a:endParaRPr lang="en-US" b="1" dirty="0"/>
          </a:p>
          <a:p>
            <a:pPr>
              <a:lnSpc>
                <a:spcPct val="110000"/>
              </a:lnSpc>
            </a:pPr>
            <a:r>
              <a:rPr lang="fa-IR" b="1" dirty="0" smtClean="0"/>
              <a:t>افزایش </a:t>
            </a:r>
            <a:r>
              <a:rPr lang="fa-IR" b="1" dirty="0"/>
              <a:t>آگاهی بخشی به سالمندان از طریق  آموزش به سالمند، خانواده ، جامعه و گروه های داوطلب</a:t>
            </a:r>
            <a:endParaRPr lang="en-US" b="1" dirty="0"/>
          </a:p>
          <a:p>
            <a:pPr>
              <a:lnSpc>
                <a:spcPct val="110000"/>
              </a:lnSpc>
            </a:pPr>
            <a:r>
              <a:rPr lang="fa-IR" b="1" dirty="0" smtClean="0"/>
              <a:t>افزایش </a:t>
            </a:r>
            <a:r>
              <a:rPr lang="fa-IR" b="1" dirty="0"/>
              <a:t>سطح آگاهی خانواده و جامعه در خصوص مراقبت از سالمند   </a:t>
            </a:r>
            <a:endParaRPr lang="en-US" b="1" dirty="0"/>
          </a:p>
          <a:p>
            <a:pPr>
              <a:lnSpc>
                <a:spcPct val="110000"/>
              </a:lnSpc>
            </a:pPr>
            <a:r>
              <a:rPr lang="fa-IR" b="1" dirty="0" smtClean="0"/>
              <a:t>ارتقاي </a:t>
            </a:r>
            <a:r>
              <a:rPr lang="fa-IR" b="1" dirty="0"/>
              <a:t>کیفیت زندگی سالمندان با بهبود حمایت های خانوادگی ،اجتماعی ، روانی و عاطفی از سالمندان در شرایط قرنطینه </a:t>
            </a:r>
            <a:endParaRPr lang="en-US" b="1" dirty="0"/>
          </a:p>
          <a:p>
            <a:pPr>
              <a:lnSpc>
                <a:spcPct val="110000"/>
              </a:lnSpc>
            </a:pPr>
            <a:r>
              <a:rPr lang="fa-IR" b="1" dirty="0" smtClean="0"/>
              <a:t>فراهم </a:t>
            </a:r>
            <a:r>
              <a:rPr lang="fa-IR" b="1" dirty="0"/>
              <a:t>کردن دسترسی به خدمات بهداشتی درمانی و حمایتی در شرایط همه گیری کرونا </a:t>
            </a:r>
            <a:endParaRPr lang="en-US" b="1" dirty="0"/>
          </a:p>
          <a:p>
            <a:pPr>
              <a:lnSpc>
                <a:spcPct val="110000"/>
              </a:lnSpc>
            </a:pPr>
            <a:r>
              <a:rPr lang="fa-IR" b="1" dirty="0" smtClean="0"/>
              <a:t> </a:t>
            </a:r>
            <a:r>
              <a:rPr lang="fa-IR" b="1" dirty="0"/>
              <a:t>نهادینه سازی همکاری بین بخشی، پذیرش مسئولیت همگانی و افزایش مشارکت همه دستگاههاي ذینفع برای تدوین و اجرای فعالیتهاي سلامت محور  در راستاي توانمند سازی جامعه در توسعه خدمات رسانی به گروه سنی سالمندان</a:t>
            </a:r>
            <a:endParaRPr lang="en-US" b="1" dirty="0"/>
          </a:p>
          <a:p>
            <a:pPr>
              <a:lnSpc>
                <a:spcPct val="110000"/>
              </a:lnSpc>
            </a:pPr>
            <a:r>
              <a:rPr lang="fa-IR" b="1" dirty="0" smtClean="0"/>
              <a:t>افزایش </a:t>
            </a:r>
            <a:r>
              <a:rPr lang="fa-IR" b="1" dirty="0"/>
              <a:t>استفاده از منابع و داشته هاي محلی و تخصیص بهینه منابع براي ارتقاي سلامت سالمندان</a:t>
            </a:r>
            <a:endParaRPr lang="en-US" b="1" dirty="0"/>
          </a:p>
          <a:p>
            <a:pPr>
              <a:lnSpc>
                <a:spcPct val="110000"/>
              </a:lnSpc>
            </a:pPr>
            <a:r>
              <a:rPr lang="fa-IR" b="1" dirty="0" smtClean="0"/>
              <a:t> </a:t>
            </a:r>
            <a:r>
              <a:rPr lang="fa-IR" b="1" dirty="0"/>
              <a:t>کاهش آسیب‌های اجتماعی</a:t>
            </a:r>
            <a:endParaRPr lang="en-US" b="1" dirty="0"/>
          </a:p>
          <a:p>
            <a:pPr>
              <a:lnSpc>
                <a:spcPct val="110000"/>
              </a:lnSpc>
            </a:pPr>
            <a:r>
              <a:rPr lang="fa-IR" b="1" dirty="0" smtClean="0"/>
              <a:t>افزایش </a:t>
            </a:r>
            <a:r>
              <a:rPr lang="fa-IR" b="1" dirty="0"/>
              <a:t>كميت و كيفيت مشاركت مردم در سلامت و مراقبت از سالمندان نیازمند </a:t>
            </a:r>
            <a:endParaRPr lang="en-US" b="1" dirty="0"/>
          </a:p>
        </p:txBody>
      </p:sp>
    </p:spTree>
    <p:extLst>
      <p:ext uri="{BB962C8B-B14F-4D97-AF65-F5344CB8AC3E}">
        <p14:creationId xmlns:p14="http://schemas.microsoft.com/office/powerpoint/2010/main" val="2602096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081" y="0"/>
            <a:ext cx="11353800" cy="1260389"/>
          </a:xfrm>
        </p:spPr>
        <p:txBody>
          <a:bodyPr>
            <a:noAutofit/>
          </a:bodyPr>
          <a:lstStyle/>
          <a:p>
            <a:pPr lvl="0"/>
            <a:r>
              <a:rPr lang="fa-IR" sz="2800" b="1" dirty="0" smtClean="0">
                <a:solidFill>
                  <a:schemeClr val="accent6">
                    <a:lumMod val="75000"/>
                  </a:schemeClr>
                </a:solidFill>
                <a:latin typeface="Calibri"/>
                <a:cs typeface="B Nazanin" panose="00000400000000000000" pitchFamily="2" charset="-78"/>
              </a:rPr>
              <a:t>فرایند اجرای طرح:</a:t>
            </a:r>
            <a:r>
              <a:rPr lang="fa-IR" sz="2800" b="1" dirty="0" smtClean="0">
                <a:solidFill>
                  <a:srgbClr val="FF0000"/>
                </a:solidFill>
                <a:latin typeface="Calibri"/>
                <a:cs typeface="B Nazanin" panose="00000400000000000000" pitchFamily="2" charset="-78"/>
              </a:rPr>
              <a:t/>
            </a:r>
            <a:br>
              <a:rPr lang="fa-IR" sz="2800" b="1" dirty="0" smtClean="0">
                <a:solidFill>
                  <a:srgbClr val="FF0000"/>
                </a:solidFill>
                <a:latin typeface="Calibri"/>
                <a:cs typeface="B Nazanin" panose="00000400000000000000" pitchFamily="2" charset="-78"/>
              </a:rPr>
            </a:br>
            <a:r>
              <a:rPr lang="fa-IR" sz="2800" b="1" dirty="0">
                <a:solidFill>
                  <a:srgbClr val="FF0000"/>
                </a:solidFill>
                <a:latin typeface="Calibri"/>
                <a:cs typeface="B Nazanin" panose="00000400000000000000" pitchFamily="2" charset="-78"/>
              </a:rPr>
              <a:t/>
            </a:r>
            <a:br>
              <a:rPr lang="fa-IR" sz="2800" b="1" dirty="0">
                <a:solidFill>
                  <a:srgbClr val="FF0000"/>
                </a:solidFill>
                <a:latin typeface="Calibri"/>
                <a:cs typeface="B Nazanin" panose="00000400000000000000" pitchFamily="2" charset="-78"/>
              </a:rPr>
            </a:br>
            <a:endParaRPr lang="en-US" sz="2800" dirty="0"/>
          </a:p>
        </p:txBody>
      </p:sp>
      <p:sp>
        <p:nvSpPr>
          <p:cNvPr id="3" name="Content Placeholder 2"/>
          <p:cNvSpPr>
            <a:spLocks noGrp="1"/>
          </p:cNvSpPr>
          <p:nvPr>
            <p:ph idx="1"/>
          </p:nvPr>
        </p:nvSpPr>
        <p:spPr>
          <a:xfrm>
            <a:off x="838200" y="1013254"/>
            <a:ext cx="11353800" cy="5165123"/>
          </a:xfrm>
        </p:spPr>
        <p:txBody>
          <a:bodyPr>
            <a:normAutofit/>
          </a:bodyPr>
          <a:lstStyle/>
          <a:p>
            <a:pPr marL="0" lvl="0" indent="0">
              <a:buNone/>
            </a:pPr>
            <a:r>
              <a:rPr lang="fa-IR" b="1" dirty="0">
                <a:solidFill>
                  <a:srgbClr val="FF0000"/>
                </a:solidFill>
                <a:cs typeface="B Nazanin" panose="00000400000000000000" pitchFamily="2" charset="-78"/>
              </a:rPr>
              <a:t>شناسایی سالمندان پر خطر و ارزیابی جامع ایشان</a:t>
            </a:r>
            <a:r>
              <a:rPr lang="fa-IR" dirty="0">
                <a:solidFill>
                  <a:sysClr val="windowText" lastClr="000000">
                    <a:hueOff val="0"/>
                    <a:satOff val="0"/>
                    <a:lumOff val="0"/>
                    <a:alphaOff val="0"/>
                  </a:sysClr>
                </a:solidFill>
                <a:cs typeface="B Nazanin" panose="00000400000000000000" pitchFamily="2" charset="-78"/>
              </a:rPr>
              <a:t>: از نظر سلامت و بهزیستی روانی، جسمی، اجتماعی، عملکردی، شناختی، محیط فیزیکی، رفاهی</a:t>
            </a:r>
            <a:br>
              <a:rPr lang="fa-IR" dirty="0">
                <a:solidFill>
                  <a:sysClr val="windowText" lastClr="000000">
                    <a:hueOff val="0"/>
                    <a:satOff val="0"/>
                    <a:lumOff val="0"/>
                    <a:alphaOff val="0"/>
                  </a:sysClr>
                </a:solidFill>
                <a:cs typeface="B Nazanin" panose="00000400000000000000" pitchFamily="2" charset="-78"/>
              </a:rPr>
            </a:br>
            <a:r>
              <a:rPr lang="fa-IR" dirty="0">
                <a:solidFill>
                  <a:sysClr val="windowText" lastClr="000000">
                    <a:hueOff val="0"/>
                    <a:satOff val="0"/>
                    <a:lumOff val="0"/>
                    <a:alphaOff val="0"/>
                  </a:sysClr>
                </a:solidFill>
                <a:cs typeface="B Nazanin" panose="00000400000000000000" pitchFamily="2" charset="-78"/>
              </a:rPr>
              <a:t/>
            </a:r>
            <a:br>
              <a:rPr lang="fa-IR" dirty="0">
                <a:solidFill>
                  <a:sysClr val="windowText" lastClr="000000">
                    <a:hueOff val="0"/>
                    <a:satOff val="0"/>
                    <a:lumOff val="0"/>
                    <a:alphaOff val="0"/>
                  </a:sysClr>
                </a:solidFill>
                <a:cs typeface="B Nazanin" panose="00000400000000000000" pitchFamily="2" charset="-78"/>
              </a:rPr>
            </a:br>
            <a:r>
              <a:rPr lang="fa-IR" b="1" dirty="0">
                <a:solidFill>
                  <a:srgbClr val="FF0000"/>
                </a:solidFill>
                <a:cs typeface="B Nazanin" panose="00000400000000000000" pitchFamily="2" charset="-78"/>
              </a:rPr>
              <a:t>شناسایی مشکلات </a:t>
            </a:r>
            <a:r>
              <a:rPr lang="fa-IR" dirty="0">
                <a:solidFill>
                  <a:sysClr val="windowText" lastClr="000000">
                    <a:hueOff val="0"/>
                    <a:satOff val="0"/>
                    <a:lumOff val="0"/>
                    <a:alphaOff val="0"/>
                  </a:sysClr>
                </a:solidFill>
                <a:cs typeface="B Nazanin" panose="00000400000000000000" pitchFamily="2" charset="-78"/>
              </a:rPr>
              <a:t>و اولویت بندی نیازهای جسمی، روانی، اجتماعی سالمندان</a:t>
            </a:r>
            <a:br>
              <a:rPr lang="fa-IR" dirty="0">
                <a:solidFill>
                  <a:sysClr val="windowText" lastClr="000000">
                    <a:hueOff val="0"/>
                    <a:satOff val="0"/>
                    <a:lumOff val="0"/>
                    <a:alphaOff val="0"/>
                  </a:sysClr>
                </a:solidFill>
                <a:cs typeface="B Nazanin" panose="00000400000000000000" pitchFamily="2" charset="-78"/>
              </a:rPr>
            </a:br>
            <a:endParaRPr lang="fa-IR" b="1" dirty="0" smtClean="0">
              <a:solidFill>
                <a:srgbClr val="FF0000"/>
              </a:solidFill>
              <a:cs typeface="B Nazanin" panose="00000400000000000000" pitchFamily="2" charset="-78"/>
            </a:endParaRPr>
          </a:p>
          <a:p>
            <a:pPr marL="0" lvl="0" indent="0">
              <a:buNone/>
            </a:pPr>
            <a:r>
              <a:rPr lang="fa-IR" b="1" dirty="0" smtClean="0">
                <a:solidFill>
                  <a:srgbClr val="FF0000"/>
                </a:solidFill>
                <a:cs typeface="B Nazanin" panose="00000400000000000000" pitchFamily="2" charset="-78"/>
              </a:rPr>
              <a:t>انتخاب </a:t>
            </a:r>
            <a:r>
              <a:rPr lang="fa-IR" b="1" dirty="0">
                <a:solidFill>
                  <a:srgbClr val="FF0000"/>
                </a:solidFill>
                <a:cs typeface="B Nazanin" panose="00000400000000000000" pitchFamily="2" charset="-78"/>
              </a:rPr>
              <a:t>رویکرد: </a:t>
            </a:r>
            <a:r>
              <a:rPr lang="fa-IR" dirty="0">
                <a:solidFill>
                  <a:sysClr val="windowText" lastClr="000000">
                    <a:hueOff val="0"/>
                    <a:satOff val="0"/>
                    <a:lumOff val="0"/>
                    <a:alphaOff val="0"/>
                  </a:sysClr>
                </a:solidFill>
                <a:cs typeface="B Nazanin" panose="00000400000000000000" pitchFamily="2" charset="-78"/>
              </a:rPr>
              <a:t>رویکردهای تک بخشی، تیمی و چند بخشی، خود مراقبتی، </a:t>
            </a:r>
            <a:r>
              <a:rPr lang="fa-IR" dirty="0" smtClean="0">
                <a:solidFill>
                  <a:sysClr val="windowText" lastClr="000000">
                    <a:hueOff val="0"/>
                    <a:satOff val="0"/>
                    <a:lumOff val="0"/>
                    <a:alphaOff val="0"/>
                  </a:sysClr>
                </a:solidFill>
                <a:cs typeface="B Nazanin" panose="00000400000000000000" pitchFamily="2" charset="-78"/>
              </a:rPr>
              <a:t>حمایتی</a:t>
            </a:r>
          </a:p>
          <a:p>
            <a:pPr marL="0" lvl="0" indent="0">
              <a:buNone/>
            </a:pPr>
            <a:endParaRPr lang="fa-IR" dirty="0">
              <a:solidFill>
                <a:sysClr val="windowText" lastClr="000000">
                  <a:hueOff val="0"/>
                  <a:satOff val="0"/>
                  <a:lumOff val="0"/>
                  <a:alphaOff val="0"/>
                </a:sysClr>
              </a:solidFill>
              <a:cs typeface="B Nazanin" panose="00000400000000000000" pitchFamily="2" charset="-78"/>
            </a:endParaRPr>
          </a:p>
          <a:p>
            <a:pPr marL="0" lvl="0" indent="0">
              <a:buNone/>
            </a:pPr>
            <a:r>
              <a:rPr lang="fa-IR" b="1" dirty="0">
                <a:solidFill>
                  <a:srgbClr val="FF0000"/>
                </a:solidFill>
                <a:cs typeface="B Nazanin" panose="00000400000000000000" pitchFamily="2" charset="-78"/>
              </a:rPr>
              <a:t>برنامه </a:t>
            </a:r>
            <a:r>
              <a:rPr lang="fa-IR" b="1" dirty="0" smtClean="0">
                <a:solidFill>
                  <a:srgbClr val="FF0000"/>
                </a:solidFill>
                <a:cs typeface="B Nazanin" panose="00000400000000000000" pitchFamily="2" charset="-78"/>
              </a:rPr>
              <a:t>ریزی</a:t>
            </a:r>
            <a:r>
              <a:rPr lang="fa-IR" dirty="0" smtClean="0">
                <a:solidFill>
                  <a:sysClr val="windowText" lastClr="000000">
                    <a:hueOff val="0"/>
                    <a:satOff val="0"/>
                    <a:lumOff val="0"/>
                    <a:alphaOff val="0"/>
                  </a:sysClr>
                </a:solidFill>
                <a:cs typeface="B Nazanin" panose="00000400000000000000" pitchFamily="2" charset="-78"/>
              </a:rPr>
              <a:t>: </a:t>
            </a:r>
            <a:r>
              <a:rPr lang="fa-IR" dirty="0">
                <a:solidFill>
                  <a:sysClr val="windowText" lastClr="000000">
                    <a:hueOff val="0"/>
                    <a:satOff val="0"/>
                    <a:lumOff val="0"/>
                    <a:alphaOff val="0"/>
                  </a:sysClr>
                </a:solidFill>
                <a:cs typeface="B Nazanin" panose="00000400000000000000" pitchFamily="2" charset="-78"/>
              </a:rPr>
              <a:t>انتخاب استراتژی و روش های مداخله ای و مسئول مداخله ( سازمانهای مسئول / گروههای داوطلب </a:t>
            </a:r>
            <a:r>
              <a:rPr lang="fa-IR" dirty="0" smtClean="0">
                <a:solidFill>
                  <a:sysClr val="windowText" lastClr="000000">
                    <a:hueOff val="0"/>
                    <a:satOff val="0"/>
                    <a:lumOff val="0"/>
                    <a:alphaOff val="0"/>
                  </a:sysClr>
                </a:solidFill>
                <a:cs typeface="B Nazanin" panose="00000400000000000000" pitchFamily="2" charset="-78"/>
              </a:rPr>
              <a:t>)</a:t>
            </a:r>
          </a:p>
          <a:p>
            <a:pPr marL="0" lvl="0" indent="0">
              <a:buNone/>
            </a:pPr>
            <a:endParaRPr lang="fa-IR" dirty="0">
              <a:solidFill>
                <a:sysClr val="windowText" lastClr="000000">
                  <a:hueOff val="0"/>
                  <a:satOff val="0"/>
                  <a:lumOff val="0"/>
                  <a:alphaOff val="0"/>
                </a:sysClr>
              </a:solidFill>
              <a:cs typeface="B Nazanin" panose="00000400000000000000" pitchFamily="2" charset="-78"/>
            </a:endParaRPr>
          </a:p>
          <a:p>
            <a:pPr marL="0" lvl="0" indent="0">
              <a:buNone/>
            </a:pPr>
            <a:r>
              <a:rPr lang="fa-IR" b="1" dirty="0">
                <a:solidFill>
                  <a:srgbClr val="FF0000"/>
                </a:solidFill>
                <a:cs typeface="B Nazanin" panose="00000400000000000000" pitchFamily="2" charset="-78"/>
              </a:rPr>
              <a:t>پایش و ارزشیابی برنامه </a:t>
            </a:r>
            <a:r>
              <a:rPr lang="fa-IR" b="1" dirty="0" smtClean="0">
                <a:solidFill>
                  <a:srgbClr val="FF0000"/>
                </a:solidFill>
                <a:cs typeface="B Nazanin" panose="00000400000000000000" pitchFamily="2" charset="-78"/>
              </a:rPr>
              <a:t>:</a:t>
            </a:r>
            <a:r>
              <a:rPr lang="fa-IR" dirty="0" smtClean="0">
                <a:solidFill>
                  <a:sysClr val="windowText" lastClr="000000">
                    <a:hueOff val="0"/>
                    <a:satOff val="0"/>
                    <a:lumOff val="0"/>
                    <a:alphaOff val="0"/>
                  </a:sysClr>
                </a:solidFill>
                <a:cs typeface="B Nazanin" panose="00000400000000000000" pitchFamily="2" charset="-78"/>
              </a:rPr>
              <a:t>(</a:t>
            </a:r>
            <a:r>
              <a:rPr lang="fa-IR" dirty="0">
                <a:solidFill>
                  <a:sysClr val="windowText" lastClr="000000">
                    <a:hueOff val="0"/>
                    <a:satOff val="0"/>
                    <a:lumOff val="0"/>
                    <a:alphaOff val="0"/>
                  </a:sysClr>
                </a:solidFill>
                <a:cs typeface="B Nazanin" panose="00000400000000000000" pitchFamily="2" charset="-78"/>
              </a:rPr>
              <a:t>ارزیابی </a:t>
            </a:r>
            <a:r>
              <a:rPr lang="fa-IR" dirty="0" smtClean="0">
                <a:solidFill>
                  <a:sysClr val="windowText" lastClr="000000">
                    <a:hueOff val="0"/>
                    <a:satOff val="0"/>
                    <a:lumOff val="0"/>
                    <a:alphaOff val="0"/>
                  </a:sysClr>
                </a:solidFill>
                <a:cs typeface="B Nazanin" panose="00000400000000000000" pitchFamily="2" charset="-78"/>
              </a:rPr>
              <a:t>استانداردها و </a:t>
            </a:r>
            <a:r>
              <a:rPr lang="fa-IR" dirty="0">
                <a:solidFill>
                  <a:sysClr val="windowText" lastClr="000000">
                    <a:hueOff val="0"/>
                    <a:satOff val="0"/>
                    <a:lumOff val="0"/>
                    <a:alphaOff val="0"/>
                  </a:sysClr>
                </a:solidFill>
                <a:cs typeface="B Nazanin" panose="00000400000000000000" pitchFamily="2" charset="-78"/>
              </a:rPr>
              <a:t>اثربخشی اقدامات)</a:t>
            </a:r>
          </a:p>
          <a:p>
            <a:pPr marL="0" indent="0">
              <a:buNone/>
            </a:pPr>
            <a:endParaRPr lang="en-US" dirty="0"/>
          </a:p>
        </p:txBody>
      </p:sp>
    </p:spTree>
    <p:extLst>
      <p:ext uri="{BB962C8B-B14F-4D97-AF65-F5344CB8AC3E}">
        <p14:creationId xmlns:p14="http://schemas.microsoft.com/office/powerpoint/2010/main" val="2365703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r>
              <a:rPr lang="fa-IR" dirty="0" smtClean="0"/>
              <a:t>نیازها ومشکلات سالمندان</a:t>
            </a:r>
            <a:endParaRPr lang="en-US" dirty="0"/>
          </a:p>
        </p:txBody>
      </p:sp>
      <p:sp>
        <p:nvSpPr>
          <p:cNvPr id="3" name="Content Placeholder 2"/>
          <p:cNvSpPr>
            <a:spLocks noGrp="1"/>
          </p:cNvSpPr>
          <p:nvPr>
            <p:ph idx="1"/>
          </p:nvPr>
        </p:nvSpPr>
        <p:spPr/>
        <p:txBody>
          <a:bodyPr/>
          <a:lstStyle/>
          <a:p>
            <a:pPr lvl="0">
              <a:lnSpc>
                <a:spcPct val="150000"/>
              </a:lnSpc>
            </a:pPr>
            <a:r>
              <a:rPr lang="fa-IR" b="1" dirty="0">
                <a:solidFill>
                  <a:sysClr val="windowText" lastClr="000000"/>
                </a:solidFill>
                <a:cs typeface="B Nazanin" panose="00000400000000000000" pitchFamily="2" charset="-78"/>
              </a:rPr>
              <a:t>نیازهای جسمی و فیزیولوژیک</a:t>
            </a:r>
          </a:p>
          <a:p>
            <a:pPr lvl="0">
              <a:lnSpc>
                <a:spcPct val="150000"/>
              </a:lnSpc>
            </a:pPr>
            <a:r>
              <a:rPr lang="fa-IR" b="1" dirty="0">
                <a:solidFill>
                  <a:sysClr val="windowText" lastClr="000000"/>
                </a:solidFill>
                <a:cs typeface="B Nazanin" panose="00000400000000000000" pitchFamily="2" charset="-78"/>
              </a:rPr>
              <a:t>نیازهای روحی روانی</a:t>
            </a:r>
          </a:p>
          <a:p>
            <a:pPr lvl="0">
              <a:lnSpc>
                <a:spcPct val="150000"/>
              </a:lnSpc>
            </a:pPr>
            <a:r>
              <a:rPr lang="fa-IR" b="1" dirty="0">
                <a:solidFill>
                  <a:sysClr val="windowText" lastClr="000000"/>
                </a:solidFill>
                <a:cs typeface="B Nazanin" panose="00000400000000000000" pitchFamily="2" charset="-78"/>
              </a:rPr>
              <a:t>نیازهای اطلاعاتی و حمایتی سالمند و مراقب</a:t>
            </a:r>
          </a:p>
          <a:p>
            <a:pPr lvl="0">
              <a:lnSpc>
                <a:spcPct val="150000"/>
              </a:lnSpc>
            </a:pPr>
            <a:r>
              <a:rPr lang="fa-IR" b="1" dirty="0">
                <a:solidFill>
                  <a:sysClr val="windowText" lastClr="000000"/>
                </a:solidFill>
                <a:cs typeface="B Nazanin" panose="00000400000000000000" pitchFamily="2" charset="-78"/>
              </a:rPr>
              <a:t>نیاز به بهبود کیفیت زندگی و رفاه و ارتقاء امید به زندگی</a:t>
            </a:r>
          </a:p>
          <a:p>
            <a:pPr>
              <a:lnSpc>
                <a:spcPct val="150000"/>
              </a:lnSpc>
            </a:pPr>
            <a:endParaRPr lang="en-US" b="1" dirty="0"/>
          </a:p>
        </p:txBody>
      </p:sp>
    </p:spTree>
    <p:extLst>
      <p:ext uri="{BB962C8B-B14F-4D97-AF65-F5344CB8AC3E}">
        <p14:creationId xmlns:p14="http://schemas.microsoft.com/office/powerpoint/2010/main" val="233002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605" y="0"/>
            <a:ext cx="10515600" cy="1325563"/>
          </a:xfrm>
        </p:spPr>
        <p:txBody>
          <a:bodyPr/>
          <a:lstStyle/>
          <a:p>
            <a:r>
              <a:rPr lang="fa-IR" b="1" dirty="0"/>
              <a:t>انتخاب رویکرد و روش مناسب</a:t>
            </a:r>
            <a:br>
              <a:rPr lang="fa-IR" b="1" dirty="0"/>
            </a:br>
            <a:endParaRPr lang="en-US" dirty="0"/>
          </a:p>
        </p:txBody>
      </p:sp>
      <p:sp>
        <p:nvSpPr>
          <p:cNvPr id="3" name="Content Placeholder 2"/>
          <p:cNvSpPr>
            <a:spLocks noGrp="1"/>
          </p:cNvSpPr>
          <p:nvPr>
            <p:ph idx="1"/>
          </p:nvPr>
        </p:nvSpPr>
        <p:spPr>
          <a:xfrm>
            <a:off x="259492" y="729049"/>
            <a:ext cx="11932508" cy="5447914"/>
          </a:xfrm>
        </p:spPr>
        <p:txBody>
          <a:bodyPr>
            <a:normAutofit fontScale="85000" lnSpcReduction="20000"/>
          </a:bodyPr>
          <a:lstStyle/>
          <a:p>
            <a:r>
              <a:rPr lang="fa-IR" sz="2900" b="1" dirty="0">
                <a:solidFill>
                  <a:srgbClr val="FF0000"/>
                </a:solidFill>
              </a:rPr>
              <a:t>رویکرد تک بخشی: </a:t>
            </a:r>
            <a:r>
              <a:rPr lang="fa-IR" dirty="0"/>
              <a:t>در این رویکرد، با اعلام نیاز استخراج شده سالمند پرخطر به سازمان متولی، دستگاه مربوطه مداخله کامل و لازم را به تنهائی انجام می دهد. </a:t>
            </a:r>
            <a:endParaRPr lang="en-US" dirty="0"/>
          </a:p>
          <a:p>
            <a:pPr lvl="0" algn="just"/>
            <a:r>
              <a:rPr lang="fa-IR" b="1" dirty="0">
                <a:solidFill>
                  <a:srgbClr val="FF0000"/>
                </a:solidFill>
              </a:rPr>
              <a:t>رویکرد تیمی و چند بخشی:</a:t>
            </a:r>
            <a:r>
              <a:rPr lang="fa-IR" dirty="0">
                <a:solidFill>
                  <a:srgbClr val="FF0000"/>
                </a:solidFill>
              </a:rPr>
              <a:t> </a:t>
            </a:r>
            <a:r>
              <a:rPr lang="fa-IR" dirty="0"/>
              <a:t>در این مدل سالمند به طیفی از مداخلات مختلف بهداشتی، درمانی، رفاهی و اجتماعی نیازمند است و به همین دلیل نیازها باید به سازمانها و دستگاههای مختلف متولی اطلاع رسانی شود و بر اساس پتانسیل موجود دستگاهها برای هر یک از آیتم های نیاز یا بخشی از یک آیتم از کمک خانواده، گروه های داوطلب و یا سایر نهادهای غیر دولتی و مردمی استفاده شود.   </a:t>
            </a:r>
            <a:endParaRPr lang="en-US" dirty="0"/>
          </a:p>
          <a:p>
            <a:pPr lvl="0" algn="just"/>
            <a:r>
              <a:rPr lang="fa-IR" b="1" dirty="0">
                <a:solidFill>
                  <a:srgbClr val="FF0000"/>
                </a:solidFill>
              </a:rPr>
              <a:t>رویکرد خود مراقبتی:</a:t>
            </a:r>
            <a:r>
              <a:rPr lang="fa-IR" dirty="0">
                <a:solidFill>
                  <a:srgbClr val="FF0000"/>
                </a:solidFill>
              </a:rPr>
              <a:t> </a:t>
            </a:r>
            <a:r>
              <a:rPr lang="fa-IR" dirty="0"/>
              <a:t>خود مدیریتی یا خود مراقبتی، رویکردی است که در برخی موارد با انتقال اطلاعات و مهارت های بهداشتی و توانمندسازی بیماران برای داشتن نقشی فعال در مدیریت شرایط مزمن بیماری و پیشگیری از ابتلا به بیماری ها و مشکلات و معضلات طراحی و اجرا می شود. این آموزش ها می تواند توسط طیف وسیعی از افراد و سازمانها شامل سازمانهای دولتی و خصوصی و سمن ها و گروههای داوطلب انجام شود. در این رویکرد مداخله اصلی توسط خود سالمند و خانواده انجام می شود.</a:t>
            </a:r>
            <a:endParaRPr lang="en-US" dirty="0"/>
          </a:p>
          <a:p>
            <a:pPr lvl="0" algn="just"/>
            <a:r>
              <a:rPr lang="fa-IR" b="1" dirty="0">
                <a:solidFill>
                  <a:srgbClr val="FF0000"/>
                </a:solidFill>
              </a:rPr>
              <a:t>رویکرد حمایتی :</a:t>
            </a:r>
            <a:r>
              <a:rPr lang="fa-IR" dirty="0">
                <a:solidFill>
                  <a:srgbClr val="FF0000"/>
                </a:solidFill>
              </a:rPr>
              <a:t> </a:t>
            </a:r>
            <a:r>
              <a:rPr lang="fa-IR" dirty="0"/>
              <a:t>این رویکرد در مورد سالمندانی مورد استفاده قرار می گیرد که دارای سابقه ی حداقل یک مشکل خطرناک و جدی سلامتی یا رفاهی باشند. در این رویکرد، مدیریت وضعیت سالمندان مذکور پس از اولین ارزیابی، با توجه به نوع مشکل موجود، به یک دستگاه یا نهاد دولتی / غیر دولتی یا گروه داوطلب واگذار می شود و مسئول مربوطه از طریق بازدیدهای مکرر و مستمر از منزل و یا پیگیری های تلفنی نسبت به وضعیت سالمند مطلع می شود. کیس های آزار دیده و یا سالمندان آسیب پذیر از نظر اقتصادی و سالمندانی که در مراحل ابتدایی بیماری های صعب العلاج (سرطان، سکته های مغزی، آلزایمر) قرار دارند گزینه های خوبی هستند که به عنوان گروه هدف این رویکرد مورد مداخله قرار گیرند. نتایج نشان می‌دهد پیگیری های مستمر از مرگ، بستریهای طولانی مدت و مکرر در بیمارستان و آسیب های روانی، اجتماعی و اقتصادی در سالمند و خانواده او جلوگیری می کند.</a:t>
            </a:r>
            <a:endParaRPr lang="en-US" dirty="0"/>
          </a:p>
          <a:p>
            <a:endParaRPr lang="en-US" dirty="0"/>
          </a:p>
        </p:txBody>
      </p:sp>
    </p:spTree>
    <p:extLst>
      <p:ext uri="{BB962C8B-B14F-4D97-AF65-F5344CB8AC3E}">
        <p14:creationId xmlns:p14="http://schemas.microsoft.com/office/powerpoint/2010/main" val="589308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271849"/>
            <a:ext cx="12294972" cy="7253417"/>
          </a:xfrm>
          <a:prstGeom prst="rect">
            <a:avLst/>
          </a:prstGeom>
        </p:spPr>
      </p:pic>
    </p:spTree>
    <p:extLst>
      <p:ext uri="{BB962C8B-B14F-4D97-AF65-F5344CB8AC3E}">
        <p14:creationId xmlns:p14="http://schemas.microsoft.com/office/powerpoint/2010/main" val="4144093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465" y="-104431"/>
            <a:ext cx="10515600" cy="882908"/>
          </a:xfrm>
        </p:spPr>
        <p:txBody>
          <a:bodyPr>
            <a:normAutofit/>
          </a:bodyPr>
          <a:lstStyle/>
          <a:p>
            <a:r>
              <a:rPr lang="fa-IR" sz="3600" dirty="0" smtClean="0">
                <a:solidFill>
                  <a:srgbClr val="FF0000"/>
                </a:solidFill>
              </a:rPr>
              <a:t>آمار سالمندان تحت پوشش کمیته امداد</a:t>
            </a:r>
            <a:endParaRPr lang="en-US" sz="3600"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123568" y="778478"/>
            <a:ext cx="12171406" cy="6079522"/>
          </a:xfrm>
          <a:prstGeom prst="rect">
            <a:avLst/>
          </a:prstGeom>
        </p:spPr>
      </p:pic>
    </p:spTree>
    <p:extLst>
      <p:ext uri="{BB962C8B-B14F-4D97-AF65-F5344CB8AC3E}">
        <p14:creationId xmlns:p14="http://schemas.microsoft.com/office/powerpoint/2010/main" val="40673860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6498" y="0"/>
            <a:ext cx="12010768" cy="6858000"/>
          </a:xfrm>
          <a:prstGeom prst="rect">
            <a:avLst/>
          </a:prstGeom>
        </p:spPr>
      </p:pic>
    </p:spTree>
    <p:extLst>
      <p:ext uri="{BB962C8B-B14F-4D97-AF65-F5344CB8AC3E}">
        <p14:creationId xmlns:p14="http://schemas.microsoft.com/office/powerpoint/2010/main" val="3246984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692798495"/>
              </p:ext>
            </p:extLst>
          </p:nvPr>
        </p:nvGraphicFramePr>
        <p:xfrm>
          <a:off x="0" y="-834189"/>
          <a:ext cx="12840622" cy="74916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507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4205" y="365124"/>
            <a:ext cx="11701849" cy="5813253"/>
          </a:xfrm>
          <a:prstGeom prst="rect">
            <a:avLst/>
          </a:prstGeom>
        </p:spPr>
      </p:pic>
    </p:spTree>
    <p:extLst>
      <p:ext uri="{BB962C8B-B14F-4D97-AF65-F5344CB8AC3E}">
        <p14:creationId xmlns:p14="http://schemas.microsoft.com/office/powerpoint/2010/main" val="1213793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بهزیستی:</a:t>
            </a:r>
            <a:endParaRPr lang="en-US" dirty="0"/>
          </a:p>
        </p:txBody>
      </p:sp>
      <p:sp>
        <p:nvSpPr>
          <p:cNvPr id="3" name="Content Placeholder 2"/>
          <p:cNvSpPr>
            <a:spLocks noGrp="1"/>
          </p:cNvSpPr>
          <p:nvPr>
            <p:ph idx="1"/>
          </p:nvPr>
        </p:nvSpPr>
        <p:spPr/>
        <p:txBody>
          <a:bodyPr/>
          <a:lstStyle/>
          <a:p>
            <a:r>
              <a:rPr lang="fa-IR" dirty="0" smtClean="0"/>
              <a:t>بهزیستی 22946 نفر تحت پوشش دارد</a:t>
            </a:r>
            <a:endParaRPr lang="en-US" dirty="0"/>
          </a:p>
        </p:txBody>
      </p:sp>
    </p:spTree>
    <p:extLst>
      <p:ext uri="{BB962C8B-B14F-4D97-AF65-F5344CB8AC3E}">
        <p14:creationId xmlns:p14="http://schemas.microsoft.com/office/powerpoint/2010/main" val="7743423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1874843" cy="6771503"/>
          </a:xfrm>
          <a:prstGeom prst="rect">
            <a:avLst/>
          </a:prstGeom>
        </p:spPr>
      </p:pic>
    </p:spTree>
    <p:extLst>
      <p:ext uri="{BB962C8B-B14F-4D97-AF65-F5344CB8AC3E}">
        <p14:creationId xmlns:p14="http://schemas.microsoft.com/office/powerpoint/2010/main" val="1471429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275229" y="-4074459"/>
            <a:ext cx="10287000" cy="18288000"/>
          </a:xfrm>
          <a:prstGeom prst="rect">
            <a:avLst/>
          </a:prstGeom>
        </p:spPr>
      </p:pic>
    </p:spTree>
    <p:extLst>
      <p:ext uri="{BB962C8B-B14F-4D97-AF65-F5344CB8AC3E}">
        <p14:creationId xmlns:p14="http://schemas.microsoft.com/office/powerpoint/2010/main" val="29686151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432" y="112573"/>
            <a:ext cx="11143131" cy="779461"/>
          </a:xfrm>
        </p:spPr>
        <p:txBody>
          <a:bodyPr>
            <a:normAutofit fontScale="90000"/>
          </a:bodyPr>
          <a:lstStyle/>
          <a:p>
            <a:r>
              <a:rPr lang="fa-IR" dirty="0" smtClean="0">
                <a:ln w="0"/>
                <a:solidFill>
                  <a:srgbClr val="0070C0"/>
                </a:solidFill>
                <a:effectLst>
                  <a:outerShdw blurRad="38100" dist="25400" dir="5400000" algn="ctr" rotWithShape="0">
                    <a:srgbClr val="6E747A">
                      <a:alpha val="43000"/>
                    </a:srgbClr>
                  </a:outerShdw>
                </a:effectLst>
                <a:cs typeface="B Titr" pitchFamily="2" charset="-78"/>
              </a:rPr>
              <a:t>    با تشکر و به </a:t>
            </a:r>
            <a:r>
              <a:rPr lang="fa-IR" dirty="0">
                <a:ln w="0"/>
                <a:solidFill>
                  <a:srgbClr val="0070C0"/>
                </a:solidFill>
                <a:effectLst>
                  <a:outerShdw blurRad="38100" dist="25400" dir="5400000" algn="ctr" rotWithShape="0">
                    <a:srgbClr val="6E747A">
                      <a:alpha val="43000"/>
                    </a:srgbClr>
                  </a:outerShdw>
                </a:effectLst>
                <a:cs typeface="B Titr" pitchFamily="2" charset="-78"/>
              </a:rPr>
              <a:t>امید کنترل ویروس کووید 19 – ما می </a:t>
            </a:r>
            <a:r>
              <a:rPr lang="fa-IR" dirty="0" smtClean="0">
                <a:ln w="0"/>
                <a:solidFill>
                  <a:srgbClr val="0070C0"/>
                </a:solidFill>
                <a:effectLst>
                  <a:outerShdw blurRad="38100" dist="25400" dir="5400000" algn="ctr" rotWithShape="0">
                    <a:srgbClr val="6E747A">
                      <a:alpha val="43000"/>
                    </a:srgbClr>
                  </a:outerShdw>
                </a:effectLst>
                <a:cs typeface="B Titr" pitchFamily="2" charset="-78"/>
              </a:rPr>
              <a:t>توانیم.</a:t>
            </a:r>
            <a:endParaRPr lang="fa-IR" dirty="0">
              <a:ln w="0"/>
              <a:solidFill>
                <a:srgbClr val="0070C0"/>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p:txBody>
          <a:bodyPr/>
          <a:lstStyle/>
          <a:p>
            <a:endParaRPr lang="fa-I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258669" y="-2142563"/>
            <a:ext cx="5674659" cy="12192001"/>
          </a:xfrm>
          <a:prstGeom prst="rect">
            <a:avLst/>
          </a:prstGeom>
        </p:spPr>
      </p:pic>
    </p:spTree>
    <p:extLst>
      <p:ext uri="{BB962C8B-B14F-4D97-AF65-F5344CB8AC3E}">
        <p14:creationId xmlns:p14="http://schemas.microsoft.com/office/powerpoint/2010/main" val="942858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617839" y="222421"/>
          <a:ext cx="10824518" cy="64872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8338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272442728"/>
              </p:ext>
            </p:extLst>
          </p:nvPr>
        </p:nvGraphicFramePr>
        <p:xfrm>
          <a:off x="790832" y="741405"/>
          <a:ext cx="10651525" cy="57953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087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222422" y="185351"/>
          <a:ext cx="11751275" cy="64872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5263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fa-IR" b="1" dirty="0">
                <a:cs typeface="B Lotus" panose="00000400000000000000" pitchFamily="2" charset="-78"/>
              </a:rPr>
              <a:t>انفجار جمعیت سالمندی</a:t>
            </a:r>
            <a:br>
              <a:rPr lang="fa-IR" b="1" dirty="0">
                <a:cs typeface="B Lotus" panose="00000400000000000000" pitchFamily="2" charset="-78"/>
              </a:rPr>
            </a:br>
            <a:endParaRPr lang="en-US" dirty="0"/>
          </a:p>
        </p:txBody>
      </p:sp>
      <p:sp>
        <p:nvSpPr>
          <p:cNvPr id="3" name="Content Placeholder 2"/>
          <p:cNvSpPr>
            <a:spLocks noGrp="1"/>
          </p:cNvSpPr>
          <p:nvPr>
            <p:ph idx="1"/>
          </p:nvPr>
        </p:nvSpPr>
        <p:spPr>
          <a:solidFill>
            <a:srgbClr val="9999FF"/>
          </a:solidFill>
        </p:spPr>
        <p:txBody>
          <a:bodyPr>
            <a:normAutofit/>
          </a:bodyPr>
          <a:lstStyle/>
          <a:p>
            <a:pPr algn="just">
              <a:lnSpc>
                <a:spcPct val="150000"/>
              </a:lnSpc>
              <a:buFont typeface="Verdana" panose="020B0604030504040204" pitchFamily="34" charset="0"/>
              <a:buChar char="□"/>
            </a:pPr>
            <a:r>
              <a:rPr lang="ar-SA" b="1" dirty="0">
                <a:cs typeface="B Lotus" panose="00000400000000000000" pitchFamily="2" charset="-78"/>
              </a:rPr>
              <a:t>از سال1420 </a:t>
            </a:r>
            <a:r>
              <a:rPr lang="ar-SA" b="1" dirty="0" smtClean="0">
                <a:cs typeface="B Lotus" panose="00000400000000000000" pitchFamily="2" charset="-78"/>
              </a:rPr>
              <a:t>شمسی</a:t>
            </a:r>
            <a:r>
              <a:rPr lang="fa-IR" b="1" dirty="0" smtClean="0">
                <a:cs typeface="B Lotus" panose="00000400000000000000" pitchFamily="2" charset="-78"/>
              </a:rPr>
              <a:t> 22درصد</a:t>
            </a:r>
            <a:r>
              <a:rPr lang="ar-SA" b="1" dirty="0" smtClean="0">
                <a:cs typeface="B Lotus" panose="00000400000000000000" pitchFamily="2" charset="-78"/>
              </a:rPr>
              <a:t> </a:t>
            </a:r>
            <a:r>
              <a:rPr lang="fa-IR" b="1" dirty="0" smtClean="0">
                <a:cs typeface="B Lotus" panose="00000400000000000000" pitchFamily="2" charset="-78"/>
              </a:rPr>
              <a:t>جمعیت </a:t>
            </a:r>
            <a:r>
              <a:rPr lang="fa-IR" b="1" dirty="0">
                <a:cs typeface="B Lotus" panose="00000400000000000000" pitchFamily="2" charset="-78"/>
              </a:rPr>
              <a:t>به سنین سالمندی (60 سال و بالاتر) خواهند رسید.</a:t>
            </a:r>
          </a:p>
          <a:p>
            <a:pPr algn="just">
              <a:lnSpc>
                <a:spcPct val="150000"/>
              </a:lnSpc>
              <a:buFont typeface="Verdana" panose="020B0604030504040204" pitchFamily="34" charset="0"/>
              <a:buChar char="□"/>
            </a:pPr>
            <a:r>
              <a:rPr lang="fa-IR" b="1" dirty="0" smtClean="0">
                <a:cs typeface="B Lotus" panose="00000400000000000000" pitchFamily="2" charset="-78"/>
              </a:rPr>
              <a:t>بنابراین </a:t>
            </a:r>
            <a:r>
              <a:rPr lang="fa-IR" b="1" dirty="0">
                <a:cs typeface="B Lotus" panose="00000400000000000000" pitchFamily="2" charset="-78"/>
              </a:rPr>
              <a:t>در فرصت کمتر از </a:t>
            </a:r>
            <a:r>
              <a:rPr lang="fa-IR" b="1" dirty="0" smtClean="0">
                <a:cs typeface="B Lotus" panose="00000400000000000000" pitchFamily="2" charset="-78"/>
              </a:rPr>
              <a:t>بیست </a:t>
            </a:r>
            <a:r>
              <a:rPr lang="fa-IR" b="1" dirty="0">
                <a:cs typeface="B Lotus" panose="00000400000000000000" pitchFamily="2" charset="-78"/>
              </a:rPr>
              <a:t>سال، باید کشور را برای مواجهه با پدیده سالمندی آماده سازیم.</a:t>
            </a:r>
          </a:p>
          <a:p>
            <a:pPr algn="just">
              <a:lnSpc>
                <a:spcPct val="150000"/>
              </a:lnSpc>
              <a:buFont typeface="Verdana" panose="020B0604030504040204" pitchFamily="34" charset="0"/>
              <a:buChar char="□"/>
            </a:pPr>
            <a:r>
              <a:rPr lang="fa-IR" b="1" dirty="0">
                <a:cs typeface="B Lotus" panose="00000400000000000000" pitchFamily="2" charset="-78"/>
              </a:rPr>
              <a:t> از این رو به بحث سلامت سالمندی نیز باید به عنوان یکی از مهمترین اولویت ها در برنامه های سلامتی و بهداشتی </a:t>
            </a:r>
            <a:r>
              <a:rPr lang="fa-IR" b="1" dirty="0" smtClean="0">
                <a:cs typeface="B Lotus" panose="00000400000000000000" pitchFamily="2" charset="-78"/>
              </a:rPr>
              <a:t>استان </a:t>
            </a:r>
            <a:r>
              <a:rPr lang="fa-IR" b="1" dirty="0">
                <a:cs typeface="B Lotus" panose="00000400000000000000" pitchFamily="2" charset="-78"/>
              </a:rPr>
              <a:t>پرداخته شود.</a:t>
            </a:r>
            <a:endParaRPr lang="en-US" b="1" dirty="0">
              <a:cs typeface="B Lotus" panose="00000400000000000000" pitchFamily="2" charset="-78"/>
            </a:endParaRPr>
          </a:p>
          <a:p>
            <a:pPr algn="just">
              <a:lnSpc>
                <a:spcPct val="150000"/>
              </a:lnSpc>
            </a:pPr>
            <a:endParaRPr lang="fa-IR" b="1" dirty="0">
              <a:cs typeface="B Lotus" panose="00000400000000000000" pitchFamily="2" charset="-78"/>
            </a:endParaRPr>
          </a:p>
          <a:p>
            <a:endParaRPr lang="en-US" dirty="0"/>
          </a:p>
        </p:txBody>
      </p:sp>
    </p:spTree>
    <p:extLst>
      <p:ext uri="{BB962C8B-B14F-4D97-AF65-F5344CB8AC3E}">
        <p14:creationId xmlns:p14="http://schemas.microsoft.com/office/powerpoint/2010/main" val="1915100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579" y="-1615050"/>
            <a:ext cx="10515600" cy="1346886"/>
          </a:xfrm>
          <a:solidFill>
            <a:schemeClr val="accent2">
              <a:lumMod val="20000"/>
              <a:lumOff val="80000"/>
            </a:schemeClr>
          </a:solidFill>
        </p:spPr>
        <p:txBody>
          <a:bodyPr>
            <a:normAutofit/>
          </a:bodyPr>
          <a:lstStyle/>
          <a:p>
            <a:pPr algn="ctr"/>
            <a:r>
              <a:rPr lang="fa-IR" sz="4000" b="1" dirty="0">
                <a:cs typeface="B Lotus" panose="00000400000000000000" pitchFamily="2" charset="-78"/>
              </a:rPr>
              <a:t>مقایسه شاخصهای مهم برنامه سلامت سالمندان در سال99</a:t>
            </a:r>
            <a:r>
              <a:rPr lang="fa-IR" sz="2800" b="1" dirty="0">
                <a:solidFill>
                  <a:srgbClr val="FF0000"/>
                </a:solidFill>
              </a:rPr>
              <a:t> </a:t>
            </a:r>
            <a:r>
              <a:rPr lang="en-US" sz="2800" dirty="0">
                <a:solidFill>
                  <a:srgbClr val="FF0000"/>
                </a:solidFill>
              </a:rPr>
              <a:t/>
            </a:r>
            <a:br>
              <a:rPr lang="en-US" sz="2800" dirty="0">
                <a:solidFill>
                  <a:srgbClr val="FF0000"/>
                </a:solidFill>
              </a:rPr>
            </a:br>
            <a:endParaRPr lang="en-US" sz="28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0424883"/>
              </p:ext>
            </p:extLst>
          </p:nvPr>
        </p:nvGraphicFramePr>
        <p:xfrm>
          <a:off x="0" y="49426"/>
          <a:ext cx="12192000" cy="6970208"/>
        </p:xfrm>
        <a:graphic>
          <a:graphicData uri="http://schemas.openxmlformats.org/drawingml/2006/table">
            <a:tbl>
              <a:tblPr firstRow="1" firstCol="1" bandRow="1">
                <a:tableStyleId>{5C22544A-7EE6-4342-B048-85BDC9FD1C3A}</a:tableStyleId>
              </a:tblPr>
              <a:tblGrid>
                <a:gridCol w="1656798"/>
                <a:gridCol w="3695533"/>
                <a:gridCol w="4438550"/>
                <a:gridCol w="2401119"/>
              </a:tblGrid>
              <a:tr h="651691">
                <a:tc>
                  <a:txBody>
                    <a:bodyPr/>
                    <a:lstStyle/>
                    <a:p>
                      <a:pPr algn="ctr">
                        <a:lnSpc>
                          <a:spcPct val="107000"/>
                        </a:lnSpc>
                        <a:spcAft>
                          <a:spcPts val="0"/>
                        </a:spcAft>
                      </a:pPr>
                      <a:r>
                        <a:rPr lang="en-US" sz="24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2"/>
                    </a:solidFill>
                  </a:tcPr>
                </a:tc>
                <a:tc>
                  <a:txBody>
                    <a:bodyPr/>
                    <a:lstStyle/>
                    <a:p>
                      <a:pPr algn="ctr">
                        <a:lnSpc>
                          <a:spcPct val="107000"/>
                        </a:lnSpc>
                        <a:spcAft>
                          <a:spcPts val="0"/>
                        </a:spcAft>
                      </a:pPr>
                      <a:r>
                        <a:rPr lang="fa-IR" sz="2000" i="0" dirty="0">
                          <a:solidFill>
                            <a:schemeClr val="tx1"/>
                          </a:solidFill>
                          <a:effectLst/>
                        </a:rPr>
                        <a:t>درصد یکبار خدمت در سال99</a:t>
                      </a:r>
                      <a:endParaRPr lang="en-US" sz="1800" i="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40000"/>
                        <a:lumOff val="60000"/>
                      </a:schemeClr>
                    </a:solidFill>
                  </a:tcPr>
                </a:tc>
                <a:tc>
                  <a:txBody>
                    <a:bodyPr/>
                    <a:lstStyle/>
                    <a:p>
                      <a:pPr algn="ctr">
                        <a:lnSpc>
                          <a:spcPct val="107000"/>
                        </a:lnSpc>
                        <a:spcAft>
                          <a:spcPts val="0"/>
                        </a:spcAft>
                      </a:pPr>
                      <a:r>
                        <a:rPr lang="fa-IR" sz="2000" i="0" dirty="0">
                          <a:solidFill>
                            <a:schemeClr val="tx1"/>
                          </a:solidFill>
                          <a:effectLst/>
                        </a:rPr>
                        <a:t>مراقبت توسط غیر پزشک در سال 99</a:t>
                      </a:r>
                      <a:endParaRPr lang="en-US" sz="1800" i="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40000"/>
                        <a:lumOff val="60000"/>
                      </a:schemeClr>
                    </a:solidFill>
                  </a:tcPr>
                </a:tc>
                <a:tc>
                  <a:txBody>
                    <a:bodyPr/>
                    <a:lstStyle/>
                    <a:p>
                      <a:pPr algn="ctr">
                        <a:lnSpc>
                          <a:spcPct val="107000"/>
                        </a:lnSpc>
                        <a:spcAft>
                          <a:spcPts val="0"/>
                        </a:spcAft>
                      </a:pPr>
                      <a:r>
                        <a:rPr lang="fa-IR" sz="2000" i="0" dirty="0">
                          <a:solidFill>
                            <a:schemeClr val="tx1"/>
                          </a:solidFill>
                          <a:effectLst/>
                        </a:rPr>
                        <a:t>نام دانشگاه</a:t>
                      </a:r>
                      <a:endParaRPr lang="en-US" sz="1800" i="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40000"/>
                        <a:lumOff val="60000"/>
                      </a:schemeClr>
                    </a:solidFill>
                  </a:tcPr>
                </a:tc>
              </a:tr>
              <a:tr h="496567">
                <a:tc>
                  <a:txBody>
                    <a:bodyPr/>
                    <a:lstStyle/>
                    <a:p>
                      <a:pPr algn="ctr">
                        <a:lnSpc>
                          <a:spcPct val="107000"/>
                        </a:lnSpc>
                        <a:spcAft>
                          <a:spcPts val="0"/>
                        </a:spcAft>
                      </a:pPr>
                      <a:r>
                        <a:rPr lang="fa-IR" sz="2400" dirty="0">
                          <a:solidFill>
                            <a:schemeClr val="tx1"/>
                          </a:solidFill>
                          <a:effectLst/>
                        </a:rPr>
                        <a:t>رتبه1</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algn="ctr">
                        <a:lnSpc>
                          <a:spcPct val="107000"/>
                        </a:lnSpc>
                        <a:spcAft>
                          <a:spcPts val="0"/>
                        </a:spcAft>
                      </a:pPr>
                      <a:r>
                        <a:rPr lang="fa-IR" sz="3200" b="1">
                          <a:solidFill>
                            <a:schemeClr val="tx1"/>
                          </a:solidFill>
                          <a:effectLst/>
                        </a:rPr>
                        <a:t>52.2</a:t>
                      </a:r>
                      <a:endParaRPr lang="en-US" sz="20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fa-IR" sz="3200" b="1" dirty="0">
                          <a:solidFill>
                            <a:schemeClr val="tx1"/>
                          </a:solidFill>
                          <a:effectLst/>
                        </a:rPr>
                        <a:t>29.5</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fa-IR" sz="2800" b="1" dirty="0">
                          <a:solidFill>
                            <a:schemeClr val="tx1"/>
                          </a:solidFill>
                          <a:effectLst/>
                        </a:rPr>
                        <a:t>شیراز</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96567">
                <a:tc>
                  <a:txBody>
                    <a:bodyPr/>
                    <a:lstStyle/>
                    <a:p>
                      <a:pPr algn="ctr">
                        <a:lnSpc>
                          <a:spcPct val="107000"/>
                        </a:lnSpc>
                        <a:spcAft>
                          <a:spcPts val="0"/>
                        </a:spcAft>
                      </a:pPr>
                      <a:r>
                        <a:rPr lang="fa-IR" sz="2400" dirty="0">
                          <a:solidFill>
                            <a:schemeClr val="tx1"/>
                          </a:solidFill>
                          <a:effectLst/>
                        </a:rPr>
                        <a:t>رتبه2</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0" algn="ctr" defTabSz="914400" rtl="1" eaLnBrk="1" latinLnBrk="0" hangingPunct="1">
                        <a:lnSpc>
                          <a:spcPct val="107000"/>
                        </a:lnSpc>
                        <a:spcAft>
                          <a:spcPts val="0"/>
                        </a:spcAft>
                      </a:pPr>
                      <a:r>
                        <a:rPr lang="fa-IR" sz="3200" b="1" kern="1200">
                          <a:solidFill>
                            <a:schemeClr val="tx1"/>
                          </a:solidFill>
                          <a:effectLst/>
                          <a:latin typeface="+mn-lt"/>
                          <a:ea typeface="+mn-ea"/>
                          <a:cs typeface="+mn-cs"/>
                        </a:rPr>
                        <a:t>47.3</a:t>
                      </a:r>
                      <a:endParaRPr lang="en-US" sz="3200" b="1" kern="1200">
                        <a:solidFill>
                          <a:schemeClr val="tx1"/>
                        </a:solidFill>
                        <a:effectLst/>
                        <a:latin typeface="+mn-lt"/>
                        <a:ea typeface="+mn-ea"/>
                        <a:cs typeface="+mn-cs"/>
                      </a:endParaRPr>
                    </a:p>
                  </a:txBody>
                  <a:tcPr marL="68580" marR="68580" marT="0" marB="0">
                    <a:solidFill>
                      <a:schemeClr val="accent6">
                        <a:lumMod val="40000"/>
                        <a:lumOff val="60000"/>
                      </a:schemeClr>
                    </a:solidFill>
                  </a:tcPr>
                </a:tc>
                <a:tc>
                  <a:txBody>
                    <a:bodyPr/>
                    <a:lstStyle/>
                    <a:p>
                      <a:pPr marL="0" algn="ctr" defTabSz="914400" rtl="1" eaLnBrk="1" latinLnBrk="0" hangingPunct="1">
                        <a:lnSpc>
                          <a:spcPct val="107000"/>
                        </a:lnSpc>
                        <a:spcAft>
                          <a:spcPts val="0"/>
                        </a:spcAft>
                      </a:pPr>
                      <a:r>
                        <a:rPr lang="fa-IR" sz="3200" b="1" kern="1200" dirty="0">
                          <a:solidFill>
                            <a:schemeClr val="tx1"/>
                          </a:solidFill>
                          <a:effectLst/>
                          <a:latin typeface="+mn-lt"/>
                          <a:ea typeface="+mn-ea"/>
                          <a:cs typeface="+mn-cs"/>
                        </a:rPr>
                        <a:t>14.02</a:t>
                      </a:r>
                      <a:endParaRPr lang="en-US" sz="3200" b="1" kern="1200" dirty="0">
                        <a:solidFill>
                          <a:schemeClr val="tx1"/>
                        </a:solidFill>
                        <a:effectLst/>
                        <a:latin typeface="+mn-lt"/>
                        <a:ea typeface="+mn-ea"/>
                        <a:cs typeface="+mn-cs"/>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fa-IR" sz="2800" b="1" dirty="0">
                          <a:solidFill>
                            <a:schemeClr val="tx1"/>
                          </a:solidFill>
                          <a:effectLst/>
                        </a:rPr>
                        <a:t>تبریز</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tr>
              <a:tr h="496567">
                <a:tc>
                  <a:txBody>
                    <a:bodyPr/>
                    <a:lstStyle/>
                    <a:p>
                      <a:pPr algn="ctr">
                        <a:lnSpc>
                          <a:spcPct val="107000"/>
                        </a:lnSpc>
                        <a:spcAft>
                          <a:spcPts val="0"/>
                        </a:spcAft>
                      </a:pPr>
                      <a:r>
                        <a:rPr lang="fa-IR" sz="2400" dirty="0">
                          <a:solidFill>
                            <a:schemeClr val="tx1"/>
                          </a:solidFill>
                          <a:effectLst/>
                        </a:rPr>
                        <a:t>رتبه3</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0" algn="ctr" defTabSz="914400" rtl="1" eaLnBrk="1" latinLnBrk="0" hangingPunct="1">
                        <a:lnSpc>
                          <a:spcPct val="107000"/>
                        </a:lnSpc>
                        <a:spcAft>
                          <a:spcPts val="0"/>
                        </a:spcAft>
                      </a:pPr>
                      <a:r>
                        <a:rPr lang="fa-IR" sz="3200" b="1" kern="1200">
                          <a:solidFill>
                            <a:schemeClr val="tx1"/>
                          </a:solidFill>
                          <a:effectLst/>
                          <a:latin typeface="+mn-lt"/>
                          <a:ea typeface="+mn-ea"/>
                          <a:cs typeface="+mn-cs"/>
                        </a:rPr>
                        <a:t>45</a:t>
                      </a:r>
                      <a:endParaRPr lang="en-US" sz="3200" b="1" kern="1200">
                        <a:solidFill>
                          <a:schemeClr val="tx1"/>
                        </a:solidFill>
                        <a:effectLst/>
                        <a:latin typeface="+mn-lt"/>
                        <a:ea typeface="+mn-ea"/>
                        <a:cs typeface="+mn-cs"/>
                      </a:endParaRPr>
                    </a:p>
                  </a:txBody>
                  <a:tcPr marL="68580" marR="68580" marT="0" marB="0"/>
                </a:tc>
                <a:tc>
                  <a:txBody>
                    <a:bodyPr/>
                    <a:lstStyle/>
                    <a:p>
                      <a:pPr marL="0" algn="ctr" defTabSz="914400" rtl="1" eaLnBrk="1" latinLnBrk="0" hangingPunct="1">
                        <a:lnSpc>
                          <a:spcPct val="107000"/>
                        </a:lnSpc>
                        <a:spcAft>
                          <a:spcPts val="0"/>
                        </a:spcAft>
                      </a:pPr>
                      <a:r>
                        <a:rPr lang="fa-IR" sz="3200" b="1" kern="1200" dirty="0">
                          <a:solidFill>
                            <a:schemeClr val="tx1"/>
                          </a:solidFill>
                          <a:effectLst/>
                          <a:latin typeface="+mn-lt"/>
                          <a:ea typeface="+mn-ea"/>
                          <a:cs typeface="+mn-cs"/>
                        </a:rPr>
                        <a:t>13.1</a:t>
                      </a:r>
                      <a:endParaRPr lang="en-US" sz="3200" b="1" kern="1200" dirty="0">
                        <a:solidFill>
                          <a:schemeClr val="tx1"/>
                        </a:solidFill>
                        <a:effectLst/>
                        <a:latin typeface="+mn-lt"/>
                        <a:ea typeface="+mn-ea"/>
                        <a:cs typeface="+mn-cs"/>
                      </a:endParaRPr>
                    </a:p>
                  </a:txBody>
                  <a:tcPr marL="68580" marR="68580" marT="0" marB="0"/>
                </a:tc>
                <a:tc>
                  <a:txBody>
                    <a:bodyPr/>
                    <a:lstStyle/>
                    <a:p>
                      <a:pPr algn="ctr">
                        <a:lnSpc>
                          <a:spcPct val="107000"/>
                        </a:lnSpc>
                        <a:spcAft>
                          <a:spcPts val="0"/>
                        </a:spcAft>
                      </a:pPr>
                      <a:r>
                        <a:rPr lang="fa-IR" sz="2800" b="1" dirty="0">
                          <a:solidFill>
                            <a:schemeClr val="tx1"/>
                          </a:solidFill>
                          <a:effectLst/>
                        </a:rPr>
                        <a:t>زنجان</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99748">
                <a:tc>
                  <a:txBody>
                    <a:bodyPr/>
                    <a:lstStyle/>
                    <a:p>
                      <a:pPr algn="ctr">
                        <a:lnSpc>
                          <a:spcPct val="107000"/>
                        </a:lnSpc>
                        <a:spcAft>
                          <a:spcPts val="0"/>
                        </a:spcAft>
                      </a:pPr>
                      <a:r>
                        <a:rPr lang="en-US" sz="24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0" algn="ctr" defTabSz="914400" rtl="1" eaLnBrk="1" latinLnBrk="0" hangingPunct="1">
                        <a:lnSpc>
                          <a:spcPct val="107000"/>
                        </a:lnSpc>
                        <a:spcAft>
                          <a:spcPts val="0"/>
                        </a:spcAft>
                      </a:pPr>
                      <a:r>
                        <a:rPr lang="fa-IR" sz="3200" b="1" kern="1200">
                          <a:solidFill>
                            <a:schemeClr val="tx1"/>
                          </a:solidFill>
                          <a:effectLst/>
                          <a:latin typeface="+mn-lt"/>
                          <a:ea typeface="+mn-ea"/>
                          <a:cs typeface="+mn-cs"/>
                        </a:rPr>
                        <a:t>34.6</a:t>
                      </a:r>
                      <a:endParaRPr lang="en-US" sz="3200" b="1" kern="1200">
                        <a:solidFill>
                          <a:schemeClr val="tx1"/>
                        </a:solidFill>
                        <a:effectLst/>
                        <a:latin typeface="+mn-lt"/>
                        <a:ea typeface="+mn-ea"/>
                        <a:cs typeface="+mn-cs"/>
                      </a:endParaRPr>
                    </a:p>
                  </a:txBody>
                  <a:tcPr marL="68580" marR="68580" marT="0" marB="0"/>
                </a:tc>
                <a:tc>
                  <a:txBody>
                    <a:bodyPr/>
                    <a:lstStyle/>
                    <a:p>
                      <a:pPr marL="0" algn="ctr" defTabSz="914400" rtl="1" eaLnBrk="1" latinLnBrk="0" hangingPunct="1">
                        <a:lnSpc>
                          <a:spcPct val="107000"/>
                        </a:lnSpc>
                        <a:spcAft>
                          <a:spcPts val="0"/>
                        </a:spcAft>
                      </a:pPr>
                      <a:r>
                        <a:rPr lang="fa-IR" sz="3200" b="1" kern="1200" dirty="0">
                          <a:solidFill>
                            <a:schemeClr val="tx1"/>
                          </a:solidFill>
                          <a:effectLst/>
                          <a:latin typeface="+mn-lt"/>
                          <a:ea typeface="+mn-ea"/>
                          <a:cs typeface="+mn-cs"/>
                        </a:rPr>
                        <a:t>11.6</a:t>
                      </a:r>
                      <a:endParaRPr lang="en-US" sz="3200" b="1" kern="1200" dirty="0">
                        <a:solidFill>
                          <a:schemeClr val="tx1"/>
                        </a:solidFill>
                        <a:effectLst/>
                        <a:latin typeface="+mn-lt"/>
                        <a:ea typeface="+mn-ea"/>
                        <a:cs typeface="+mn-cs"/>
                      </a:endParaRPr>
                    </a:p>
                  </a:txBody>
                  <a:tcPr marL="68580" marR="68580" marT="0" marB="0"/>
                </a:tc>
                <a:tc>
                  <a:txBody>
                    <a:bodyPr/>
                    <a:lstStyle/>
                    <a:p>
                      <a:pPr algn="ctr">
                        <a:lnSpc>
                          <a:spcPct val="107000"/>
                        </a:lnSpc>
                        <a:spcAft>
                          <a:spcPts val="0"/>
                        </a:spcAft>
                      </a:pPr>
                      <a:r>
                        <a:rPr lang="fa-IR" sz="2800" b="1" dirty="0">
                          <a:solidFill>
                            <a:schemeClr val="tx1"/>
                          </a:solidFill>
                          <a:effectLst/>
                        </a:rPr>
                        <a:t>کشور</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99748">
                <a:tc>
                  <a:txBody>
                    <a:bodyPr/>
                    <a:lstStyle/>
                    <a:p>
                      <a:pPr algn="ctr">
                        <a:lnSpc>
                          <a:spcPct val="107000"/>
                        </a:lnSpc>
                        <a:spcAft>
                          <a:spcPts val="0"/>
                        </a:spcAft>
                      </a:pPr>
                      <a:r>
                        <a:rPr lang="en-US" sz="24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0" algn="ctr" defTabSz="914400" rtl="1" eaLnBrk="1" latinLnBrk="0" hangingPunct="1">
                        <a:lnSpc>
                          <a:spcPct val="107000"/>
                        </a:lnSpc>
                        <a:spcAft>
                          <a:spcPts val="0"/>
                        </a:spcAft>
                      </a:pPr>
                      <a:r>
                        <a:rPr lang="fa-IR" sz="3200" b="1" kern="1200" dirty="0" smtClean="0">
                          <a:solidFill>
                            <a:schemeClr val="tx1"/>
                          </a:solidFill>
                          <a:effectLst/>
                          <a:latin typeface="+mn-lt"/>
                          <a:ea typeface="+mn-ea"/>
                          <a:cs typeface="+mn-cs"/>
                        </a:rPr>
                        <a:t>47/6</a:t>
                      </a:r>
                      <a:endParaRPr lang="en-US" sz="3200" b="1" kern="1200" dirty="0">
                        <a:solidFill>
                          <a:schemeClr val="tx1"/>
                        </a:solidFill>
                        <a:effectLst/>
                        <a:latin typeface="+mn-lt"/>
                        <a:ea typeface="+mn-ea"/>
                        <a:cs typeface="+mn-cs"/>
                      </a:endParaRPr>
                    </a:p>
                  </a:txBody>
                  <a:tcPr marL="68580" marR="68580" marT="0" marB="0"/>
                </a:tc>
                <a:tc>
                  <a:txBody>
                    <a:bodyPr/>
                    <a:lstStyle/>
                    <a:p>
                      <a:pPr marL="0" algn="ctr" defTabSz="914400" rtl="1" eaLnBrk="1" latinLnBrk="0" hangingPunct="1">
                        <a:lnSpc>
                          <a:spcPct val="107000"/>
                        </a:lnSpc>
                        <a:spcAft>
                          <a:spcPts val="0"/>
                        </a:spcAft>
                      </a:pPr>
                      <a:r>
                        <a:rPr lang="fa-IR" sz="3200" b="1" kern="1200" dirty="0" smtClean="0">
                          <a:solidFill>
                            <a:schemeClr val="tx1"/>
                          </a:solidFill>
                          <a:effectLst/>
                          <a:latin typeface="+mn-lt"/>
                          <a:ea typeface="+mn-ea"/>
                          <a:cs typeface="+mn-cs"/>
                        </a:rPr>
                        <a:t>11/3</a:t>
                      </a:r>
                      <a:endParaRPr lang="en-US" sz="3200" b="1" kern="1200" dirty="0">
                        <a:solidFill>
                          <a:schemeClr val="tx1"/>
                        </a:solidFill>
                        <a:effectLst/>
                        <a:latin typeface="+mn-lt"/>
                        <a:ea typeface="+mn-ea"/>
                        <a:cs typeface="+mn-cs"/>
                      </a:endParaRPr>
                    </a:p>
                  </a:txBody>
                  <a:tcPr marL="68580" marR="68580" marT="0" marB="0"/>
                </a:tc>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fa-IR" sz="2800" b="1" kern="1200" dirty="0" smtClean="0">
                          <a:solidFill>
                            <a:schemeClr val="dk1"/>
                          </a:solidFill>
                          <a:effectLst/>
                          <a:latin typeface="+mn-lt"/>
                          <a:ea typeface="+mn-ea"/>
                          <a:cs typeface="+mn-cs"/>
                        </a:rPr>
                        <a:t>اهواز</a:t>
                      </a:r>
                      <a:endParaRPr lang="en-US" sz="2800" b="1" kern="1200" dirty="0" smtClean="0">
                        <a:solidFill>
                          <a:schemeClr val="dk1"/>
                        </a:solidFill>
                        <a:effectLst/>
                        <a:latin typeface="+mn-lt"/>
                        <a:ea typeface="+mn-ea"/>
                        <a:cs typeface="+mn-cs"/>
                      </a:endParaRPr>
                    </a:p>
                  </a:txBody>
                  <a:tcPr marL="68580" marR="68580" marT="0" marB="0"/>
                </a:tc>
              </a:tr>
              <a:tr h="499748">
                <a:tc>
                  <a:txBody>
                    <a:bodyPr/>
                    <a:lstStyle/>
                    <a:p>
                      <a:pPr algn="ctr">
                        <a:lnSpc>
                          <a:spcPct val="107000"/>
                        </a:lnSpc>
                        <a:spcAft>
                          <a:spcPts val="0"/>
                        </a:spcAft>
                      </a:pPr>
                      <a:r>
                        <a:rPr lang="en-US" sz="24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0" algn="ctr" defTabSz="914400" rtl="1" eaLnBrk="1" latinLnBrk="0" hangingPunct="1">
                        <a:lnSpc>
                          <a:spcPct val="107000"/>
                        </a:lnSpc>
                        <a:spcAft>
                          <a:spcPts val="0"/>
                        </a:spcAft>
                      </a:pPr>
                      <a:r>
                        <a:rPr lang="fa-IR" sz="3200" b="1" kern="1200">
                          <a:solidFill>
                            <a:schemeClr val="tx1"/>
                          </a:solidFill>
                          <a:effectLst/>
                          <a:latin typeface="+mn-lt"/>
                          <a:ea typeface="+mn-ea"/>
                          <a:cs typeface="+mn-cs"/>
                        </a:rPr>
                        <a:t>28.7</a:t>
                      </a:r>
                      <a:endParaRPr lang="en-US" sz="3200" b="1" kern="1200">
                        <a:solidFill>
                          <a:schemeClr val="tx1"/>
                        </a:solidFill>
                        <a:effectLst/>
                        <a:latin typeface="+mn-lt"/>
                        <a:ea typeface="+mn-ea"/>
                        <a:cs typeface="+mn-cs"/>
                      </a:endParaRPr>
                    </a:p>
                  </a:txBody>
                  <a:tcPr marL="68580" marR="68580" marT="0" marB="0"/>
                </a:tc>
                <a:tc>
                  <a:txBody>
                    <a:bodyPr/>
                    <a:lstStyle/>
                    <a:p>
                      <a:pPr marL="0" algn="ctr" defTabSz="914400" rtl="1" eaLnBrk="1" latinLnBrk="0" hangingPunct="1">
                        <a:lnSpc>
                          <a:spcPct val="107000"/>
                        </a:lnSpc>
                        <a:spcAft>
                          <a:spcPts val="0"/>
                        </a:spcAft>
                      </a:pPr>
                      <a:r>
                        <a:rPr lang="fa-IR" sz="3200" b="1" kern="1200" dirty="0">
                          <a:solidFill>
                            <a:schemeClr val="tx1"/>
                          </a:solidFill>
                          <a:effectLst/>
                          <a:latin typeface="+mn-lt"/>
                          <a:ea typeface="+mn-ea"/>
                          <a:cs typeface="+mn-cs"/>
                        </a:rPr>
                        <a:t>10.7</a:t>
                      </a:r>
                      <a:endParaRPr lang="en-US" sz="3200" b="1" kern="1200" dirty="0">
                        <a:solidFill>
                          <a:schemeClr val="tx1"/>
                        </a:solidFill>
                        <a:effectLst/>
                        <a:latin typeface="+mn-lt"/>
                        <a:ea typeface="+mn-ea"/>
                        <a:cs typeface="+mn-cs"/>
                      </a:endParaRPr>
                    </a:p>
                  </a:txBody>
                  <a:tcPr marL="68580" marR="68580" marT="0" marB="0"/>
                </a:tc>
                <a:tc>
                  <a:txBody>
                    <a:bodyPr/>
                    <a:lstStyle/>
                    <a:p>
                      <a:pPr algn="ctr">
                        <a:lnSpc>
                          <a:spcPct val="107000"/>
                        </a:lnSpc>
                        <a:spcAft>
                          <a:spcPts val="0"/>
                        </a:spcAft>
                      </a:pPr>
                      <a:r>
                        <a:rPr lang="fa-IR" sz="2800" b="1" dirty="0">
                          <a:solidFill>
                            <a:schemeClr val="tx1"/>
                          </a:solidFill>
                          <a:effectLst/>
                        </a:rPr>
                        <a:t>اصفهان</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96567">
                <a:tc>
                  <a:txBody>
                    <a:bodyPr/>
                    <a:lstStyle/>
                    <a:p>
                      <a:pPr algn="ctr">
                        <a:lnSpc>
                          <a:spcPct val="107000"/>
                        </a:lnSpc>
                        <a:spcAft>
                          <a:spcPts val="0"/>
                        </a:spcAft>
                      </a:pPr>
                      <a:r>
                        <a:rPr lang="fa-IR" sz="24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0" algn="ctr" defTabSz="914400" rtl="1" eaLnBrk="1" latinLnBrk="0" hangingPunct="1">
                        <a:lnSpc>
                          <a:spcPct val="107000"/>
                        </a:lnSpc>
                        <a:spcAft>
                          <a:spcPts val="0"/>
                        </a:spcAft>
                      </a:pPr>
                      <a:r>
                        <a:rPr lang="fa-IR" sz="3200" b="1" kern="1200">
                          <a:solidFill>
                            <a:schemeClr val="tx1"/>
                          </a:solidFill>
                          <a:effectLst/>
                          <a:latin typeface="+mn-lt"/>
                          <a:ea typeface="+mn-ea"/>
                          <a:cs typeface="+mn-cs"/>
                        </a:rPr>
                        <a:t>28.3</a:t>
                      </a:r>
                      <a:endParaRPr lang="en-US" sz="3200" b="1" kern="1200">
                        <a:solidFill>
                          <a:schemeClr val="tx1"/>
                        </a:solidFill>
                        <a:effectLst/>
                        <a:latin typeface="+mn-lt"/>
                        <a:ea typeface="+mn-ea"/>
                        <a:cs typeface="+mn-cs"/>
                      </a:endParaRPr>
                    </a:p>
                  </a:txBody>
                  <a:tcPr marL="68580" marR="68580" marT="0" marB="0"/>
                </a:tc>
                <a:tc>
                  <a:txBody>
                    <a:bodyPr/>
                    <a:lstStyle/>
                    <a:p>
                      <a:pPr marL="0" algn="ctr" defTabSz="914400" rtl="1" eaLnBrk="1" latinLnBrk="0" hangingPunct="1">
                        <a:lnSpc>
                          <a:spcPct val="107000"/>
                        </a:lnSpc>
                        <a:spcAft>
                          <a:spcPts val="0"/>
                        </a:spcAft>
                      </a:pPr>
                      <a:r>
                        <a:rPr lang="fa-IR" sz="3200" b="1" kern="1200" dirty="0">
                          <a:solidFill>
                            <a:schemeClr val="tx1"/>
                          </a:solidFill>
                          <a:effectLst/>
                          <a:latin typeface="+mn-lt"/>
                          <a:ea typeface="+mn-ea"/>
                          <a:cs typeface="+mn-cs"/>
                        </a:rPr>
                        <a:t>7.3</a:t>
                      </a:r>
                      <a:endParaRPr lang="en-US" sz="3200" b="1" kern="1200" dirty="0">
                        <a:solidFill>
                          <a:schemeClr val="tx1"/>
                        </a:solidFill>
                        <a:effectLst/>
                        <a:latin typeface="+mn-lt"/>
                        <a:ea typeface="+mn-ea"/>
                        <a:cs typeface="+mn-cs"/>
                      </a:endParaRPr>
                    </a:p>
                  </a:txBody>
                  <a:tcPr marL="68580" marR="68580" marT="0" marB="0"/>
                </a:tc>
                <a:tc>
                  <a:txBody>
                    <a:bodyPr/>
                    <a:lstStyle/>
                    <a:p>
                      <a:pPr algn="ctr">
                        <a:lnSpc>
                          <a:spcPct val="107000"/>
                        </a:lnSpc>
                        <a:spcAft>
                          <a:spcPts val="0"/>
                        </a:spcAft>
                      </a:pPr>
                      <a:r>
                        <a:rPr lang="fa-IR" sz="2800" b="1" dirty="0">
                          <a:solidFill>
                            <a:schemeClr val="tx1"/>
                          </a:solidFill>
                          <a:effectLst/>
                        </a:rPr>
                        <a:t>ارومیه</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99748">
                <a:tc>
                  <a:txBody>
                    <a:bodyPr/>
                    <a:lstStyle/>
                    <a:p>
                      <a:pPr algn="ctr">
                        <a:lnSpc>
                          <a:spcPct val="107000"/>
                        </a:lnSpc>
                        <a:spcAft>
                          <a:spcPts val="0"/>
                        </a:spcAft>
                      </a:pPr>
                      <a:r>
                        <a:rPr lang="en-US" sz="24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0" algn="ctr" defTabSz="914400" rtl="1" eaLnBrk="1" latinLnBrk="0" hangingPunct="1">
                        <a:lnSpc>
                          <a:spcPct val="107000"/>
                        </a:lnSpc>
                        <a:spcAft>
                          <a:spcPts val="0"/>
                        </a:spcAft>
                      </a:pPr>
                      <a:r>
                        <a:rPr lang="fa-IR" sz="3200" b="1" kern="1200" dirty="0" smtClean="0">
                          <a:solidFill>
                            <a:schemeClr val="tx1"/>
                          </a:solidFill>
                          <a:effectLst/>
                          <a:latin typeface="+mn-lt"/>
                          <a:ea typeface="+mn-ea"/>
                          <a:cs typeface="+mn-cs"/>
                        </a:rPr>
                        <a:t>33/7</a:t>
                      </a:r>
                      <a:endParaRPr lang="en-US" sz="3200" b="1" kern="1200" dirty="0">
                        <a:solidFill>
                          <a:schemeClr val="tx1"/>
                        </a:solidFill>
                        <a:effectLst/>
                        <a:latin typeface="+mn-lt"/>
                        <a:ea typeface="+mn-ea"/>
                        <a:cs typeface="+mn-cs"/>
                      </a:endParaRPr>
                    </a:p>
                  </a:txBody>
                  <a:tcPr marL="68580" marR="68580" marT="0" marB="0"/>
                </a:tc>
                <a:tc>
                  <a:txBody>
                    <a:bodyPr/>
                    <a:lstStyle/>
                    <a:p>
                      <a:pPr marL="0" algn="ctr" defTabSz="914400" rtl="1" eaLnBrk="1" latinLnBrk="0" hangingPunct="1">
                        <a:lnSpc>
                          <a:spcPct val="107000"/>
                        </a:lnSpc>
                        <a:spcAft>
                          <a:spcPts val="0"/>
                        </a:spcAft>
                      </a:pPr>
                      <a:r>
                        <a:rPr lang="fa-IR" sz="3200" b="1" kern="1200" dirty="0" smtClean="0">
                          <a:solidFill>
                            <a:schemeClr val="tx1"/>
                          </a:solidFill>
                          <a:effectLst/>
                          <a:latin typeface="+mn-lt"/>
                          <a:ea typeface="+mn-ea"/>
                          <a:cs typeface="+mn-cs"/>
                        </a:rPr>
                        <a:t>7/6</a:t>
                      </a:r>
                      <a:endParaRPr lang="en-US" sz="3200" b="1" kern="1200" dirty="0">
                        <a:solidFill>
                          <a:schemeClr val="tx1"/>
                        </a:solidFill>
                        <a:effectLst/>
                        <a:latin typeface="+mn-lt"/>
                        <a:ea typeface="+mn-ea"/>
                        <a:cs typeface="+mn-cs"/>
                      </a:endParaRPr>
                    </a:p>
                  </a:txBody>
                  <a:tcPr marL="68580" marR="68580" marT="0" marB="0"/>
                </a:tc>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fa-IR" sz="2800" b="1" kern="1200" dirty="0" smtClean="0">
                          <a:solidFill>
                            <a:schemeClr val="dk1"/>
                          </a:solidFill>
                          <a:effectLst/>
                          <a:latin typeface="+mn-lt"/>
                          <a:ea typeface="+mn-ea"/>
                          <a:cs typeface="+mn-cs"/>
                        </a:rPr>
                        <a:t>اردبیل</a:t>
                      </a:r>
                      <a:endParaRPr lang="en-US" sz="2800" b="1" kern="1200" dirty="0" smtClean="0">
                        <a:solidFill>
                          <a:schemeClr val="dk1"/>
                        </a:solidFill>
                        <a:effectLst/>
                        <a:latin typeface="+mn-lt"/>
                        <a:ea typeface="+mn-ea"/>
                        <a:cs typeface="+mn-cs"/>
                      </a:endParaRPr>
                    </a:p>
                  </a:txBody>
                  <a:tcPr marL="68580" marR="68580" marT="0" marB="0"/>
                </a:tc>
              </a:tr>
              <a:tr h="496567">
                <a:tc>
                  <a:txBody>
                    <a:bodyPr/>
                    <a:lstStyle/>
                    <a:p>
                      <a:pPr algn="ctr">
                        <a:lnSpc>
                          <a:spcPct val="107000"/>
                        </a:lnSpc>
                        <a:spcAft>
                          <a:spcPts val="0"/>
                        </a:spcAft>
                      </a:pPr>
                      <a:r>
                        <a:rPr lang="fa-IR" sz="24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0" algn="ctr" defTabSz="914400" rtl="1" eaLnBrk="1" latinLnBrk="0" hangingPunct="1">
                        <a:lnSpc>
                          <a:spcPct val="107000"/>
                        </a:lnSpc>
                        <a:spcAft>
                          <a:spcPts val="0"/>
                        </a:spcAft>
                      </a:pPr>
                      <a:r>
                        <a:rPr lang="fa-IR" sz="3200" b="1" kern="1200">
                          <a:solidFill>
                            <a:schemeClr val="tx1"/>
                          </a:solidFill>
                          <a:effectLst/>
                          <a:latin typeface="+mn-lt"/>
                          <a:ea typeface="+mn-ea"/>
                          <a:cs typeface="+mn-cs"/>
                        </a:rPr>
                        <a:t>28</a:t>
                      </a:r>
                      <a:endParaRPr lang="en-US" sz="3200" b="1" kern="1200">
                        <a:solidFill>
                          <a:schemeClr val="tx1"/>
                        </a:solidFill>
                        <a:effectLst/>
                        <a:latin typeface="+mn-lt"/>
                        <a:ea typeface="+mn-ea"/>
                        <a:cs typeface="+mn-cs"/>
                      </a:endParaRPr>
                    </a:p>
                  </a:txBody>
                  <a:tcPr marL="68580" marR="68580" marT="0" marB="0"/>
                </a:tc>
                <a:tc>
                  <a:txBody>
                    <a:bodyPr/>
                    <a:lstStyle/>
                    <a:p>
                      <a:pPr marL="0" algn="ctr" defTabSz="914400" rtl="1" eaLnBrk="1" latinLnBrk="0" hangingPunct="1">
                        <a:lnSpc>
                          <a:spcPct val="107000"/>
                        </a:lnSpc>
                        <a:spcAft>
                          <a:spcPts val="0"/>
                        </a:spcAft>
                      </a:pPr>
                      <a:r>
                        <a:rPr lang="fa-IR" sz="3200" b="1" kern="1200" dirty="0">
                          <a:solidFill>
                            <a:schemeClr val="tx1"/>
                          </a:solidFill>
                          <a:effectLst/>
                          <a:latin typeface="+mn-lt"/>
                          <a:ea typeface="+mn-ea"/>
                          <a:cs typeface="+mn-cs"/>
                        </a:rPr>
                        <a:t>6.7</a:t>
                      </a:r>
                      <a:endParaRPr lang="en-US" sz="3200" b="1" kern="1200" dirty="0">
                        <a:solidFill>
                          <a:schemeClr val="tx1"/>
                        </a:solidFill>
                        <a:effectLst/>
                        <a:latin typeface="+mn-lt"/>
                        <a:ea typeface="+mn-ea"/>
                        <a:cs typeface="+mn-cs"/>
                      </a:endParaRPr>
                    </a:p>
                  </a:txBody>
                  <a:tcPr marL="68580" marR="68580" marT="0" marB="0"/>
                </a:tc>
                <a:tc>
                  <a:txBody>
                    <a:bodyPr/>
                    <a:lstStyle/>
                    <a:p>
                      <a:pPr algn="ctr">
                        <a:lnSpc>
                          <a:spcPct val="107000"/>
                        </a:lnSpc>
                        <a:spcAft>
                          <a:spcPts val="0"/>
                        </a:spcAft>
                      </a:pPr>
                      <a:r>
                        <a:rPr lang="fa-IR" sz="2800" b="1" dirty="0">
                          <a:solidFill>
                            <a:schemeClr val="tx1"/>
                          </a:solidFill>
                          <a:effectLst/>
                        </a:rPr>
                        <a:t>گیلان</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96567">
                <a:tc>
                  <a:txBody>
                    <a:bodyPr/>
                    <a:lstStyle/>
                    <a:p>
                      <a:pPr algn="ctr">
                        <a:lnSpc>
                          <a:spcPct val="107000"/>
                        </a:lnSpc>
                        <a:spcAft>
                          <a:spcPts val="0"/>
                        </a:spcAft>
                      </a:pP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0" algn="ctr" defTabSz="914400" rtl="1" eaLnBrk="1" latinLnBrk="0" hangingPunct="1">
                        <a:lnSpc>
                          <a:spcPct val="107000"/>
                        </a:lnSpc>
                        <a:spcAft>
                          <a:spcPts val="0"/>
                        </a:spcAft>
                      </a:pPr>
                      <a:r>
                        <a:rPr lang="fa-IR" sz="3200" b="1" kern="1200" dirty="0" smtClean="0">
                          <a:solidFill>
                            <a:schemeClr val="tx1"/>
                          </a:solidFill>
                          <a:effectLst/>
                          <a:latin typeface="+mn-lt"/>
                          <a:ea typeface="+mn-ea"/>
                          <a:cs typeface="+mn-cs"/>
                        </a:rPr>
                        <a:t>12/7</a:t>
                      </a:r>
                      <a:endParaRPr lang="en-US" sz="3200" b="1" kern="1200" dirty="0">
                        <a:solidFill>
                          <a:schemeClr val="tx1"/>
                        </a:solidFill>
                        <a:effectLst/>
                        <a:latin typeface="+mn-lt"/>
                        <a:ea typeface="+mn-ea"/>
                        <a:cs typeface="+mn-cs"/>
                      </a:endParaRPr>
                    </a:p>
                  </a:txBody>
                  <a:tcPr marL="68580" marR="68580" marT="0" marB="0"/>
                </a:tc>
                <a:tc>
                  <a:txBody>
                    <a:bodyPr/>
                    <a:lstStyle/>
                    <a:p>
                      <a:pPr marL="0" algn="ctr" defTabSz="914400" rtl="1" eaLnBrk="1" latinLnBrk="0" hangingPunct="1">
                        <a:lnSpc>
                          <a:spcPct val="107000"/>
                        </a:lnSpc>
                        <a:spcAft>
                          <a:spcPts val="0"/>
                        </a:spcAft>
                      </a:pPr>
                      <a:r>
                        <a:rPr lang="fa-IR" sz="3200" b="1" kern="1200" dirty="0" smtClean="0">
                          <a:solidFill>
                            <a:schemeClr val="tx1"/>
                          </a:solidFill>
                          <a:effectLst/>
                          <a:latin typeface="+mn-lt"/>
                          <a:ea typeface="+mn-ea"/>
                          <a:cs typeface="+mn-cs"/>
                        </a:rPr>
                        <a:t>3/1</a:t>
                      </a:r>
                      <a:endParaRPr lang="en-US" sz="3200" b="1" kern="1200" dirty="0">
                        <a:solidFill>
                          <a:schemeClr val="tx1"/>
                        </a:solidFill>
                        <a:effectLst/>
                        <a:latin typeface="+mn-lt"/>
                        <a:ea typeface="+mn-ea"/>
                        <a:cs typeface="+mn-cs"/>
                      </a:endParaRPr>
                    </a:p>
                  </a:txBody>
                  <a:tcPr marL="68580" marR="68580" marT="0" marB="0"/>
                </a:tc>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fa-IR" sz="2800" b="1" kern="1200" dirty="0" smtClean="0">
                          <a:solidFill>
                            <a:schemeClr val="dk1"/>
                          </a:solidFill>
                          <a:effectLst/>
                          <a:latin typeface="+mn-lt"/>
                          <a:ea typeface="+mn-ea"/>
                          <a:cs typeface="+mn-cs"/>
                        </a:rPr>
                        <a:t>ایران</a:t>
                      </a:r>
                      <a:endParaRPr lang="en-US" sz="2800" b="1" kern="1200" dirty="0" smtClean="0">
                        <a:solidFill>
                          <a:schemeClr val="dk1"/>
                        </a:solidFill>
                        <a:effectLst/>
                        <a:latin typeface="+mn-lt"/>
                        <a:ea typeface="+mn-ea"/>
                        <a:cs typeface="+mn-cs"/>
                      </a:endParaRPr>
                    </a:p>
                  </a:txBody>
                  <a:tcPr marL="68580" marR="68580" marT="0" marB="0"/>
                </a:tc>
              </a:tr>
              <a:tr h="496567">
                <a:tc>
                  <a:txBody>
                    <a:bodyPr/>
                    <a:lstStyle/>
                    <a:p>
                      <a:pPr algn="ctr">
                        <a:lnSpc>
                          <a:spcPct val="107000"/>
                        </a:lnSpc>
                        <a:spcAft>
                          <a:spcPts val="0"/>
                        </a:spcAft>
                      </a:pP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0" algn="ctr" defTabSz="914400" rtl="1" eaLnBrk="1" latinLnBrk="0" hangingPunct="1">
                        <a:lnSpc>
                          <a:spcPct val="107000"/>
                        </a:lnSpc>
                        <a:spcAft>
                          <a:spcPts val="0"/>
                        </a:spcAft>
                      </a:pPr>
                      <a:r>
                        <a:rPr lang="fa-IR" sz="3200" b="1" kern="1200">
                          <a:solidFill>
                            <a:schemeClr val="tx1"/>
                          </a:solidFill>
                          <a:effectLst/>
                          <a:latin typeface="+mn-lt"/>
                          <a:ea typeface="+mn-ea"/>
                          <a:cs typeface="+mn-cs"/>
                        </a:rPr>
                        <a:t>19.6</a:t>
                      </a:r>
                      <a:endParaRPr lang="en-US" sz="3200" b="1" kern="1200">
                        <a:solidFill>
                          <a:schemeClr val="tx1"/>
                        </a:solidFill>
                        <a:effectLst/>
                        <a:latin typeface="+mn-lt"/>
                        <a:ea typeface="+mn-ea"/>
                        <a:cs typeface="+mn-cs"/>
                      </a:endParaRPr>
                    </a:p>
                  </a:txBody>
                  <a:tcPr marL="68580" marR="68580" marT="0" marB="0"/>
                </a:tc>
                <a:tc>
                  <a:txBody>
                    <a:bodyPr/>
                    <a:lstStyle/>
                    <a:p>
                      <a:pPr marL="0" algn="ctr" defTabSz="914400" rtl="1" eaLnBrk="1" latinLnBrk="0" hangingPunct="1">
                        <a:lnSpc>
                          <a:spcPct val="107000"/>
                        </a:lnSpc>
                        <a:spcAft>
                          <a:spcPts val="0"/>
                        </a:spcAft>
                      </a:pPr>
                      <a:r>
                        <a:rPr lang="fa-IR" sz="3200" b="1" kern="1200" dirty="0">
                          <a:solidFill>
                            <a:schemeClr val="tx1"/>
                          </a:solidFill>
                          <a:effectLst/>
                          <a:latin typeface="+mn-lt"/>
                          <a:ea typeface="+mn-ea"/>
                          <a:cs typeface="+mn-cs"/>
                        </a:rPr>
                        <a:t>2.6</a:t>
                      </a:r>
                      <a:endParaRPr lang="en-US" sz="3200" b="1" kern="1200" dirty="0">
                        <a:solidFill>
                          <a:schemeClr val="tx1"/>
                        </a:solidFill>
                        <a:effectLst/>
                        <a:latin typeface="+mn-lt"/>
                        <a:ea typeface="+mn-ea"/>
                        <a:cs typeface="+mn-cs"/>
                      </a:endParaRPr>
                    </a:p>
                  </a:txBody>
                  <a:tcPr marL="68580" marR="68580" marT="0" marB="0"/>
                </a:tc>
                <a:tc>
                  <a:txBody>
                    <a:bodyPr/>
                    <a:lstStyle/>
                    <a:p>
                      <a:pPr algn="ctr">
                        <a:lnSpc>
                          <a:spcPct val="107000"/>
                        </a:lnSpc>
                        <a:spcAft>
                          <a:spcPts val="0"/>
                        </a:spcAft>
                      </a:pPr>
                      <a:r>
                        <a:rPr lang="fa-IR" sz="2800" b="1" dirty="0">
                          <a:solidFill>
                            <a:schemeClr val="tx1"/>
                          </a:solidFill>
                          <a:effectLst/>
                        </a:rPr>
                        <a:t>شهید بهشتی</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78244">
                <a:tc>
                  <a:txBody>
                    <a:bodyPr/>
                    <a:lstStyle/>
                    <a:p>
                      <a:pPr algn="ctr">
                        <a:lnSpc>
                          <a:spcPct val="107000"/>
                        </a:lnSpc>
                        <a:spcAft>
                          <a:spcPts val="0"/>
                        </a:spcAft>
                      </a:pP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0" algn="ctr" defTabSz="914400" rtl="1" eaLnBrk="1" latinLnBrk="0" hangingPunct="1">
                        <a:lnSpc>
                          <a:spcPct val="107000"/>
                        </a:lnSpc>
                        <a:spcAft>
                          <a:spcPts val="0"/>
                        </a:spcAft>
                      </a:pPr>
                      <a:r>
                        <a:rPr lang="fa-IR" sz="3200" b="1" kern="1200" dirty="0">
                          <a:solidFill>
                            <a:schemeClr val="tx1"/>
                          </a:solidFill>
                          <a:effectLst/>
                          <a:latin typeface="+mn-lt"/>
                          <a:ea typeface="+mn-ea"/>
                          <a:cs typeface="+mn-cs"/>
                        </a:rPr>
                        <a:t>20.9</a:t>
                      </a:r>
                      <a:endParaRPr lang="en-US" sz="3200" b="1" kern="1200" dirty="0">
                        <a:solidFill>
                          <a:schemeClr val="tx1"/>
                        </a:solidFill>
                        <a:effectLst/>
                        <a:latin typeface="+mn-lt"/>
                        <a:ea typeface="+mn-ea"/>
                        <a:cs typeface="+mn-cs"/>
                      </a:endParaRPr>
                    </a:p>
                  </a:txBody>
                  <a:tcPr marL="68580" marR="68580" marT="0" marB="0"/>
                </a:tc>
                <a:tc>
                  <a:txBody>
                    <a:bodyPr/>
                    <a:lstStyle/>
                    <a:p>
                      <a:pPr marL="0" algn="ctr" defTabSz="914400" rtl="1" eaLnBrk="1" latinLnBrk="0" hangingPunct="1">
                        <a:lnSpc>
                          <a:spcPct val="107000"/>
                        </a:lnSpc>
                        <a:spcAft>
                          <a:spcPts val="0"/>
                        </a:spcAft>
                      </a:pPr>
                      <a:r>
                        <a:rPr lang="fa-IR" sz="3200" b="1" kern="1200" dirty="0">
                          <a:solidFill>
                            <a:schemeClr val="tx1"/>
                          </a:solidFill>
                          <a:effectLst/>
                          <a:latin typeface="+mn-lt"/>
                          <a:ea typeface="+mn-ea"/>
                          <a:cs typeface="+mn-cs"/>
                        </a:rPr>
                        <a:t>1.8</a:t>
                      </a:r>
                      <a:endParaRPr lang="en-US" sz="3200" b="1" kern="1200" dirty="0">
                        <a:solidFill>
                          <a:schemeClr val="tx1"/>
                        </a:solidFill>
                        <a:effectLst/>
                        <a:latin typeface="+mn-lt"/>
                        <a:ea typeface="+mn-ea"/>
                        <a:cs typeface="+mn-cs"/>
                      </a:endParaRPr>
                    </a:p>
                  </a:txBody>
                  <a:tcPr marL="68580" marR="68580" marT="0" marB="0"/>
                </a:tc>
                <a:tc>
                  <a:txBody>
                    <a:bodyPr/>
                    <a:lstStyle/>
                    <a:p>
                      <a:pPr algn="ctr">
                        <a:lnSpc>
                          <a:spcPct val="107000"/>
                        </a:lnSpc>
                        <a:spcAft>
                          <a:spcPts val="0"/>
                        </a:spcAft>
                      </a:pPr>
                      <a:r>
                        <a:rPr lang="fa-IR" sz="2800" b="1" dirty="0">
                          <a:solidFill>
                            <a:schemeClr val="tx1"/>
                          </a:solidFill>
                          <a:effectLst/>
                        </a:rPr>
                        <a:t>تهران</a:t>
                      </a:r>
                      <a:endParaRPr lang="en-US" sz="2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274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lc="http://schemas.openxmlformats.org/drawingml/2006/lockedCanvas" xmlns:a16="http://schemas.microsoft.com/office/drawing/2014/main" xmlns:xdr="http://schemas.openxmlformats.org/drawingml/2006/spreadsheetDrawing" xmlns="" id="{25F78F04-8594-4CB4-832E-1245E993ACE0}"/>
              </a:ext>
            </a:extLst>
          </p:cNvPr>
          <p:cNvGraphicFramePr>
            <a:graphicFrameLocks/>
          </p:cNvGraphicFramePr>
          <p:nvPr>
            <p:extLst>
              <p:ext uri="{D42A27DB-BD31-4B8C-83A1-F6EECF244321}">
                <p14:modId xmlns:p14="http://schemas.microsoft.com/office/powerpoint/2010/main" val="60198172"/>
              </p:ext>
            </p:extLst>
          </p:nvPr>
        </p:nvGraphicFramePr>
        <p:xfrm>
          <a:off x="533400" y="518160"/>
          <a:ext cx="11292840" cy="597408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829341" y="-1029954"/>
            <a:ext cx="10781412" cy="830997"/>
          </a:xfrm>
          <a:prstGeom prst="rect">
            <a:avLst/>
          </a:prstGeom>
          <a:solidFill>
            <a:srgbClr val="DC84B2"/>
          </a:solidFill>
        </p:spPr>
        <p:txBody>
          <a:bodyPr wrap="square">
            <a:spAutoFit/>
          </a:bodyPr>
          <a:lstStyle/>
          <a:p>
            <a:pPr algn="ctr"/>
            <a:r>
              <a:rPr lang="fa-IR" sz="4800" b="1" dirty="0" smtClean="0">
                <a:latin typeface="Calibri" panose="020F0502020204030204" pitchFamily="34" charset="0"/>
                <a:ea typeface="Calibri" panose="020F0502020204030204" pitchFamily="34" charset="0"/>
                <a:cs typeface="B Nazanin" panose="00000400000000000000" pitchFamily="2" charset="-78"/>
              </a:rPr>
              <a:t>مقایسه درصد مراقبت سالمند از سال 92 تا99</a:t>
            </a:r>
            <a:endParaRPr lang="en-US" sz="4800" b="1" dirty="0"/>
          </a:p>
        </p:txBody>
      </p:sp>
    </p:spTree>
    <p:extLst>
      <p:ext uri="{BB962C8B-B14F-4D97-AF65-F5344CB8AC3E}">
        <p14:creationId xmlns:p14="http://schemas.microsoft.com/office/powerpoint/2010/main" val="1492468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1344</TotalTime>
  <Words>1749</Words>
  <Application>Microsoft Office PowerPoint</Application>
  <PresentationFormat>Widescreen</PresentationFormat>
  <Paragraphs>233</Paragraphs>
  <Slides>34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2  Nazanin</vt:lpstr>
      <vt:lpstr>Arial</vt:lpstr>
      <vt:lpstr>B Badr</vt:lpstr>
      <vt:lpstr>B Lotus</vt:lpstr>
      <vt:lpstr>B Nazanin</vt:lpstr>
      <vt:lpstr>B Titr</vt:lpstr>
      <vt:lpstr>B Zar</vt:lpstr>
      <vt:lpstr>Calibri</vt:lpstr>
      <vt:lpstr>Calibri Light</vt:lpstr>
      <vt:lpstr>Cambria</vt:lpstr>
      <vt:lpstr>Times New Roman</vt:lpstr>
      <vt:lpstr>Verdana</vt:lpstr>
      <vt:lpstr>Office Theme</vt:lpstr>
      <vt:lpstr>برنامه سالمندان</vt:lpstr>
      <vt:lpstr>افزایش گروههای سنی جمعیت جهانی </vt:lpstr>
      <vt:lpstr>PowerPoint Presentation</vt:lpstr>
      <vt:lpstr>PowerPoint Presentation</vt:lpstr>
      <vt:lpstr>PowerPoint Presentation</vt:lpstr>
      <vt:lpstr>PowerPoint Presentation</vt:lpstr>
      <vt:lpstr>انفجار جمعیت سالمندی </vt:lpstr>
      <vt:lpstr>مقایسه شاخصهای مهم برنامه سلامت سالمندان در سال99  </vt:lpstr>
      <vt:lpstr>PowerPoint Presentation</vt:lpstr>
      <vt:lpstr>PowerPoint Presentation</vt:lpstr>
      <vt:lpstr>PowerPoint Presentation</vt:lpstr>
      <vt:lpstr>PowerPoint Presentation</vt:lpstr>
      <vt:lpstr> غربالگری سالمندان( از نظر بیماری کووید19) در اپیدمی کرونا </vt:lpstr>
      <vt:lpstr>PowerPoint Presentation</vt:lpstr>
      <vt:lpstr>مقایسه وضعیت فوتی ها در اثر کرونا در مراکز نگهداری شبانه روزی سالمندان</vt:lpstr>
      <vt:lpstr>PowerPoint Presentation</vt:lpstr>
      <vt:lpstr>مهمترین نیازهای سالمندان</vt:lpstr>
      <vt:lpstr>سالمندی</vt:lpstr>
      <vt:lpstr>سالمندان</vt:lpstr>
      <vt:lpstr>مشکلات سالمندان</vt:lpstr>
      <vt:lpstr>پیشنهاد</vt:lpstr>
      <vt:lpstr>شناسایی و حمایت از سالمندان آسیب پذیر در شرایط کووید19</vt:lpstr>
      <vt:lpstr>اهداف اختصاصی :  </vt:lpstr>
      <vt:lpstr>فرایند اجرای طرح:  </vt:lpstr>
      <vt:lpstr>نیازها ومشکلات سالمندان</vt:lpstr>
      <vt:lpstr>انتخاب رویکرد و روش مناسب </vt:lpstr>
      <vt:lpstr>PowerPoint Presentation</vt:lpstr>
      <vt:lpstr>آمار سالمندان تحت پوشش کمیته امداد</vt:lpstr>
      <vt:lpstr>PowerPoint Presentation</vt:lpstr>
      <vt:lpstr>PowerPoint Presentation</vt:lpstr>
      <vt:lpstr>بهزیستی:</vt:lpstr>
      <vt:lpstr>PowerPoint Presentation</vt:lpstr>
      <vt:lpstr>PowerPoint Presentation</vt:lpstr>
      <vt:lpstr>    با تشکر و به امید کنترل ویروس کووید 19 – ما می توانیم.</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Rozita Firooznia</dc:creator>
  <cp:lastModifiedBy>Monireh Mirzaei</cp:lastModifiedBy>
  <cp:revision>199</cp:revision>
  <cp:lastPrinted>2020-08-01T05:12:05Z</cp:lastPrinted>
  <dcterms:created xsi:type="dcterms:W3CDTF">2020-07-28T06:00:17Z</dcterms:created>
  <dcterms:modified xsi:type="dcterms:W3CDTF">2022-03-12T05:18:02Z</dcterms:modified>
</cp:coreProperties>
</file>